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56" r:id="rId2"/>
    <p:sldId id="266" r:id="rId3"/>
    <p:sldId id="279" r:id="rId4"/>
    <p:sldId id="257" r:id="rId5"/>
    <p:sldId id="262" r:id="rId6"/>
    <p:sldId id="258" r:id="rId7"/>
    <p:sldId id="275" r:id="rId8"/>
    <p:sldId id="276" r:id="rId9"/>
    <p:sldId id="267" r:id="rId10"/>
    <p:sldId id="268" r:id="rId11"/>
    <p:sldId id="269" r:id="rId12"/>
    <p:sldId id="270" r:id="rId13"/>
    <p:sldId id="277" r:id="rId14"/>
    <p:sldId id="271" r:id="rId15"/>
    <p:sldId id="272" r:id="rId16"/>
    <p:sldId id="273" r:id="rId17"/>
    <p:sldId id="274" r:id="rId18"/>
    <p:sldId id="264" r:id="rId19"/>
    <p:sldId id="278" r:id="rId20"/>
    <p:sldId id="265"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4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image" Target="../media/image4.png"/><Relationship Id="rId4"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5" Type="http://schemas.openxmlformats.org/officeDocument/2006/relationships/image" Target="../media/image32.wmf"/><Relationship Id="rId4" Type="http://schemas.openxmlformats.org/officeDocument/2006/relationships/image" Target="../media/image31.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9 Dik Üçgen"/>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Başlık"/>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1 Grup"/>
          <p:cNvGrpSpPr/>
          <p:nvPr/>
        </p:nvGrpSpPr>
        <p:grpSpPr>
          <a:xfrm>
            <a:off x="-3765" y="4953000"/>
            <a:ext cx="9147765" cy="1912088"/>
            <a:chOff x="-3765" y="4832896"/>
            <a:chExt cx="9147765" cy="2032192"/>
          </a:xfrm>
        </p:grpSpPr>
        <p:sp>
          <p:nvSpPr>
            <p:cNvPr id="7" name="6 Serbest Form"/>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Serbest Form"/>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Serbest Form"/>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Düz Bağlayıcı"/>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Veri Yer Tutucusu"/>
          <p:cNvSpPr>
            <a:spLocks noGrp="1"/>
          </p:cNvSpPr>
          <p:nvPr>
            <p:ph type="dt" sz="half" idx="10"/>
          </p:nvPr>
        </p:nvSpPr>
        <p:spPr/>
        <p:txBody>
          <a:bodyPr/>
          <a:lstStyle>
            <a:lvl1pPr>
              <a:defRPr>
                <a:solidFill>
                  <a:srgbClr val="FFFFFF"/>
                </a:solidFill>
              </a:defRPr>
            </a:lvl1pPr>
            <a:extLst/>
          </a:lstStyle>
          <a:p>
            <a:fld id="{D9F75050-0E15-4C5B-92B0-66D068882F1F}" type="datetimeFigureOut">
              <a:rPr lang="tr-TR" smtClean="0"/>
              <a:pPr/>
              <a:t>06.10.2021</a:t>
            </a:fld>
            <a:endParaRPr lang="tr-TR"/>
          </a:p>
        </p:txBody>
      </p:sp>
      <p:sp>
        <p:nvSpPr>
          <p:cNvPr id="19" name="18 Altbilgi Yer Tutucusu"/>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26 Slayt Numarası Yer Tutucusu"/>
          <p:cNvSpPr>
            <a:spLocks noGrp="1"/>
          </p:cNvSpPr>
          <p:nvPr>
            <p:ph type="sldNum" sz="quarter" idx="12"/>
          </p:nvPr>
        </p:nvSpPr>
        <p:spPr/>
        <p:txBody>
          <a:bodyPr/>
          <a:lstStyle>
            <a:lvl1pPr>
              <a:defRPr>
                <a:solidFill>
                  <a:srgbClr val="FFFFFF"/>
                </a:solidFill>
              </a:defRPr>
            </a:lvl1pPr>
            <a:extLst/>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1481329"/>
            <a:ext cx="8229600" cy="438607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06.10.2021</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44013" y="274640"/>
            <a:ext cx="1777470" cy="5592761"/>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41"/>
            <a:ext cx="6324600" cy="5592760"/>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06.10.2021</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06.10.2021</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7" name="6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06.10.2021</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7" name="6 Köşeli Çift Ayraç"/>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Köşeli Çift Ayraç"/>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06.10.2021</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8" name="7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D9F75050-0E15-4C5B-92B0-66D068882F1F}" type="datetimeFigureOut">
              <a:rPr lang="tr-TR" smtClean="0"/>
              <a:pPr/>
              <a:t>06.10.2021</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extLst/>
          </a:lstStyle>
          <a:p>
            <a:fld id="{D9F75050-0E15-4C5B-92B0-66D068882F1F}" type="datetimeFigureOut">
              <a:rPr lang="tr-TR" smtClean="0"/>
              <a:pPr/>
              <a:t>06.10.2021</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6" name="5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extLst/>
          </a:lstStyle>
          <a:p>
            <a:fld id="{D9F75050-0E15-4C5B-92B0-66D068882F1F}" type="datetimeFigureOut">
              <a:rPr lang="tr-TR" smtClean="0"/>
              <a:pPr/>
              <a:t>06.10.2021</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727032" y="6407944"/>
            <a:ext cx="1920240" cy="365760"/>
          </a:xfrm>
        </p:spPr>
        <p:txBody>
          <a:bodyPr/>
          <a:lstStyle>
            <a:extLst/>
          </a:lstStyle>
          <a:p>
            <a:fld id="{D9F75050-0E15-4C5B-92B0-66D068882F1F}" type="datetimeFigureOut">
              <a:rPr lang="tr-TR" smtClean="0"/>
              <a:pPr/>
              <a:t>06.10.2021</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2 Resim Yer Tutucusu"/>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4 Veri Yer Tutucusu"/>
          <p:cNvSpPr>
            <a:spLocks noGrp="1"/>
          </p:cNvSpPr>
          <p:nvPr>
            <p:ph type="dt" sz="half" idx="10"/>
          </p:nvPr>
        </p:nvSpPr>
        <p:spPr/>
        <p:txBody>
          <a:bodyPr/>
          <a:lstStyle>
            <a:lvl1pPr>
              <a:defRPr>
                <a:solidFill>
                  <a:schemeClr val="tx1"/>
                </a:solidFill>
              </a:defRPr>
            </a:lvl1pPr>
            <a:extLst/>
          </a:lstStyle>
          <a:p>
            <a:fld id="{D9F75050-0E15-4C5B-92B0-66D068882F1F}" type="datetimeFigureOut">
              <a:rPr lang="tr-TR" smtClean="0"/>
              <a:pPr/>
              <a:t>06.10.2021</a:t>
            </a:fld>
            <a:endParaRPr lang="tr-TR"/>
          </a:p>
        </p:txBody>
      </p:sp>
      <p:sp>
        <p:nvSpPr>
          <p:cNvPr id="6" name="5 Altbilgi Yer Tutucusu"/>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p>
        </p:txBody>
      </p:sp>
      <p:sp>
        <p:nvSpPr>
          <p:cNvPr id="7" name="6 Slayt Numarası Yer Tutucusu"/>
          <p:cNvSpPr>
            <a:spLocks noGrp="1"/>
          </p:cNvSpPr>
          <p:nvPr>
            <p:ph type="sldNum" sz="quarter" idx="12"/>
          </p:nvPr>
        </p:nvSpPr>
        <p:spPr/>
        <p:txBody>
          <a:bodyPr/>
          <a:lstStyle>
            <a:lvl1pPr>
              <a:defRPr>
                <a:solidFill>
                  <a:schemeClr val="tx1"/>
                </a:solidFill>
              </a:defRPr>
            </a:lvl1pPr>
            <a:extLst/>
          </a:lstStyle>
          <a:p>
            <a:fld id="{B1DEFA8C-F947-479F-BE07-76B6B3F80BF1}" type="slidenum">
              <a:rPr lang="tr-TR" smtClean="0"/>
              <a:pPr/>
              <a:t>‹#›</a:t>
            </a:fld>
            <a:endParaRPr lang="tr-TR"/>
          </a:p>
        </p:txBody>
      </p:sp>
      <p:sp>
        <p:nvSpPr>
          <p:cNvPr id="2" name="1 Başlık"/>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7 Serbest Form"/>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Serbest Form"/>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Dik Üçgen"/>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Köşeli Çift Ayraç"/>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Köşeli Çift Ayraç"/>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Serbest Form"/>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Serbest Form"/>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Dik Üçgen"/>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9F75050-0E15-4C5B-92B0-66D068882F1F}" type="datetimeFigureOut">
              <a:rPr lang="tr-TR" smtClean="0"/>
              <a:pPr/>
              <a:t>06.10.2021</a:t>
            </a:fld>
            <a:endParaRPr lang="tr-TR"/>
          </a:p>
        </p:txBody>
      </p:sp>
      <p:sp>
        <p:nvSpPr>
          <p:cNvPr id="22" name="21 Altbilgi Yer Tutucusu"/>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17 Slayt Numarası Yer Tutucusu"/>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9.png"/><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7.gif"/><Relationship Id="rId4" Type="http://schemas.openxmlformats.org/officeDocument/2006/relationships/image" Target="../media/image3.gi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audio" Target="../media/audio1.wav"/><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png"/><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normAutofit fontScale="92500" lnSpcReduction="20000"/>
          </a:bodyPr>
          <a:lstStyle/>
          <a:p>
            <a:r>
              <a:rPr lang="tr-TR" dirty="0" smtClean="0">
                <a:solidFill>
                  <a:schemeClr val="tx1"/>
                </a:solidFill>
              </a:rPr>
              <a:t>Gölbaşı </a:t>
            </a:r>
            <a:r>
              <a:rPr lang="tr-TR" dirty="0" err="1" smtClean="0">
                <a:solidFill>
                  <a:schemeClr val="tx1"/>
                </a:solidFill>
              </a:rPr>
              <a:t>Hasvak</a:t>
            </a:r>
            <a:r>
              <a:rPr lang="tr-TR" dirty="0" smtClean="0">
                <a:solidFill>
                  <a:schemeClr val="tx1"/>
                </a:solidFill>
              </a:rPr>
              <a:t> Devlet Hastanesi</a:t>
            </a:r>
          </a:p>
          <a:p>
            <a:r>
              <a:rPr lang="tr-TR" dirty="0" smtClean="0">
                <a:solidFill>
                  <a:schemeClr val="tx1"/>
                </a:solidFill>
              </a:rPr>
              <a:t>Enver KESER </a:t>
            </a:r>
          </a:p>
          <a:p>
            <a:r>
              <a:rPr lang="tr-TR" dirty="0" smtClean="0">
                <a:solidFill>
                  <a:schemeClr val="tx1"/>
                </a:solidFill>
              </a:rPr>
              <a:t>Sivil Savunma  uzmanı</a:t>
            </a:r>
            <a:endParaRPr lang="tr-TR" dirty="0">
              <a:solidFill>
                <a:schemeClr val="tx1"/>
              </a:solidFill>
            </a:endParaRPr>
          </a:p>
        </p:txBody>
      </p:sp>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340768"/>
            <a:ext cx="4114800" cy="4666523"/>
          </a:xfrm>
        </p:spPr>
        <p:txBody>
          <a:bodyPr>
            <a:normAutofit/>
          </a:bodyPr>
          <a:lstStyle/>
          <a:p>
            <a:r>
              <a:rPr lang="tr-TR" u="sng" dirty="0" smtClean="0">
                <a:latin typeface="Comic Sans MS" pitchFamily="66" charset="0"/>
              </a:rPr>
              <a:t>B TÜRÜ YANGIN</a:t>
            </a:r>
            <a:r>
              <a:rPr lang="tr-TR" dirty="0" smtClean="0">
                <a:latin typeface="Comic Sans MS" pitchFamily="66" charset="0"/>
              </a:rPr>
              <a:t>                       YANICI SIVI MADDELER    (BENZİN, BENZOL, MAKİNA YAĞLARI, TİNER, YAĞLI BOYALAR, ALKOL VB.)   YANGINIDIR.</a:t>
            </a:r>
          </a:p>
          <a:p>
            <a:endParaRPr lang="tr-TR" dirty="0"/>
          </a:p>
        </p:txBody>
      </p:sp>
      <p:sp>
        <p:nvSpPr>
          <p:cNvPr id="3" name="2 Başlık"/>
          <p:cNvSpPr>
            <a:spLocks noGrp="1"/>
          </p:cNvSpPr>
          <p:nvPr>
            <p:ph type="title"/>
          </p:nvPr>
        </p:nvSpPr>
        <p:spPr/>
        <p:txBody>
          <a:bodyPr/>
          <a:lstStyle/>
          <a:p>
            <a:endParaRPr lang="tr-TR"/>
          </a:p>
        </p:txBody>
      </p:sp>
      <p:graphicFrame>
        <p:nvGraphicFramePr>
          <p:cNvPr id="50180" name="Object 2"/>
          <p:cNvGraphicFramePr>
            <a:graphicFrameLocks noChangeAspect="1"/>
          </p:cNvGraphicFramePr>
          <p:nvPr/>
        </p:nvGraphicFramePr>
        <p:xfrm>
          <a:off x="4343400" y="1676400"/>
          <a:ext cx="4572000" cy="4343400"/>
        </p:xfrm>
        <a:graphic>
          <a:graphicData uri="http://schemas.openxmlformats.org/presentationml/2006/ole">
            <p:oleObj spid="_x0000_s2050" name="Klip" r:id="rId3" imgW="1255320" imgH="228636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box(out)">
                                      <p:cBhvr>
                                        <p:cTn id="7" dur="5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6 FIRININ YANINDA TÜP"/>
          <p:cNvPicPr>
            <a:picLocks noGrp="1" noChangeAspect="1" noChangeArrowheads="1"/>
          </p:cNvPicPr>
          <p:nvPr>
            <p:ph idx="1"/>
          </p:nvPr>
        </p:nvPicPr>
        <p:blipFill>
          <a:blip r:embed="rId2" cstate="print"/>
          <a:srcRect/>
          <a:stretch>
            <a:fillRect/>
          </a:stretch>
        </p:blipFill>
        <p:spPr bwMode="auto">
          <a:xfrm>
            <a:off x="827583" y="1988840"/>
            <a:ext cx="2447679" cy="2664296"/>
          </a:xfrm>
          <a:prstGeom prst="rect">
            <a:avLst/>
          </a:prstGeom>
          <a:noFill/>
          <a:ln w="9525">
            <a:noFill/>
            <a:miter lim="800000"/>
            <a:headEnd/>
            <a:tailEnd/>
          </a:ln>
        </p:spPr>
      </p:pic>
      <p:sp>
        <p:nvSpPr>
          <p:cNvPr id="3" name="2 Başlık"/>
          <p:cNvSpPr>
            <a:spLocks noGrp="1"/>
          </p:cNvSpPr>
          <p:nvPr>
            <p:ph type="title"/>
          </p:nvPr>
        </p:nvSpPr>
        <p:spPr/>
        <p:txBody>
          <a:bodyPr/>
          <a:lstStyle/>
          <a:p>
            <a:endParaRPr lang="tr-TR"/>
          </a:p>
        </p:txBody>
      </p:sp>
      <p:sp>
        <p:nvSpPr>
          <p:cNvPr id="5" name="4 Dikdörtgen"/>
          <p:cNvSpPr/>
          <p:nvPr/>
        </p:nvSpPr>
        <p:spPr>
          <a:xfrm>
            <a:off x="4355976" y="2132856"/>
            <a:ext cx="3528392" cy="2677656"/>
          </a:xfrm>
          <a:prstGeom prst="rect">
            <a:avLst/>
          </a:prstGeom>
        </p:spPr>
        <p:txBody>
          <a:bodyPr wrap="square">
            <a:spAutoFit/>
          </a:bodyPr>
          <a:lstStyle/>
          <a:p>
            <a:r>
              <a:rPr lang="tr-TR" sz="2400" b="1" u="sng" dirty="0" smtClean="0">
                <a:latin typeface="Comic Sans MS" pitchFamily="66" charset="0"/>
              </a:rPr>
              <a:t>C </a:t>
            </a:r>
            <a:r>
              <a:rPr lang="tr-TR" sz="2400" u="sng" dirty="0" smtClean="0">
                <a:latin typeface="Comic Sans MS" pitchFamily="66" charset="0"/>
              </a:rPr>
              <a:t>TÜRÜ YANGIN</a:t>
            </a:r>
            <a:r>
              <a:rPr lang="tr-TR" sz="2400" dirty="0" smtClean="0">
                <a:latin typeface="Comic Sans MS" pitchFamily="66" charset="0"/>
              </a:rPr>
              <a:t> YANICI GAZ MADDELER(METAN, PROPAN,BÜTAN,LPG </a:t>
            </a:r>
          </a:p>
          <a:p>
            <a:r>
              <a:rPr lang="tr-TR" sz="2400" dirty="0" smtClean="0">
                <a:latin typeface="Comic Sans MS" pitchFamily="66" charset="0"/>
              </a:rPr>
              <a:t>ASETİLEN,DOĞALGAZ,HİDROJEN VB.) YANGINIDIR</a:t>
            </a:r>
            <a:endParaRPr lang="tr-T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4784"/>
            <a:ext cx="4690864" cy="4522507"/>
          </a:xfrm>
        </p:spPr>
        <p:txBody>
          <a:bodyPr/>
          <a:lstStyle/>
          <a:p>
            <a:r>
              <a:rPr lang="tr-TR" sz="4400" b="1" u="sng" dirty="0" smtClean="0">
                <a:latin typeface="Comic Sans MS" pitchFamily="66" charset="0"/>
              </a:rPr>
              <a:t>D </a:t>
            </a:r>
            <a:r>
              <a:rPr lang="tr-TR" u="sng" dirty="0" smtClean="0">
                <a:latin typeface="Comic Sans MS" pitchFamily="66" charset="0"/>
              </a:rPr>
              <a:t>TÜRÜ YANGIN</a:t>
            </a:r>
            <a:r>
              <a:rPr lang="tr-TR" dirty="0" smtClean="0">
                <a:latin typeface="Comic Sans MS" pitchFamily="66" charset="0"/>
              </a:rPr>
              <a:t> YANABİLEN HAFİF METALLER(ALÜMİNYUM, MAGNEZYUM,SODYUM, POTASYUM,LİTYUM VE  BUNLARIN ALIŞIMLARI İLE KARIŞIMLARI) YANGINIDIR.</a:t>
            </a:r>
            <a:endParaRPr lang="tr-TR" dirty="0"/>
          </a:p>
        </p:txBody>
      </p:sp>
      <p:sp>
        <p:nvSpPr>
          <p:cNvPr id="3" name="2 Başlık"/>
          <p:cNvSpPr>
            <a:spLocks noGrp="1"/>
          </p:cNvSpPr>
          <p:nvPr>
            <p:ph type="title"/>
          </p:nvPr>
        </p:nvSpPr>
        <p:spPr/>
        <p:txBody>
          <a:bodyPr/>
          <a:lstStyle/>
          <a:p>
            <a:endParaRPr lang="tr-TR"/>
          </a:p>
        </p:txBody>
      </p:sp>
      <p:graphicFrame>
        <p:nvGraphicFramePr>
          <p:cNvPr id="52228" name="Object 2"/>
          <p:cNvGraphicFramePr>
            <a:graphicFrameLocks noChangeAspect="1"/>
          </p:cNvGraphicFramePr>
          <p:nvPr/>
        </p:nvGraphicFramePr>
        <p:xfrm>
          <a:off x="5214938" y="2928938"/>
          <a:ext cx="3678237" cy="1093787"/>
        </p:xfrm>
        <a:graphic>
          <a:graphicData uri="http://schemas.openxmlformats.org/presentationml/2006/ole">
            <p:oleObj spid="_x0000_s3074" name="Klip" r:id="rId3" imgW="2286360" imgH="68004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52228"/>
                                        </p:tgtEl>
                                        <p:attrNameLst>
                                          <p:attrName>style.visibility</p:attrName>
                                        </p:attrNameLst>
                                      </p:cBhvr>
                                      <p:to>
                                        <p:strVal val="visible"/>
                                      </p:to>
                                    </p:set>
                                    <p:anim calcmode="lin" valueType="num">
                                      <p:cBhvr additive="base">
                                        <p:cTn id="7" dur="500" fill="hold"/>
                                        <p:tgtEl>
                                          <p:spTgt spid="52228"/>
                                        </p:tgtEl>
                                        <p:attrNameLst>
                                          <p:attrName>ppt_x</p:attrName>
                                        </p:attrNameLst>
                                      </p:cBhvr>
                                      <p:tavLst>
                                        <p:tav tm="0">
                                          <p:val>
                                            <p:strVal val="1+#ppt_w/2"/>
                                          </p:val>
                                        </p:tav>
                                        <p:tav tm="100000">
                                          <p:val>
                                            <p:strVal val="#ppt_x"/>
                                          </p:val>
                                        </p:tav>
                                      </p:tavLst>
                                    </p:anim>
                                    <p:anim calcmode="lin" valueType="num">
                                      <p:cBhvr additive="base">
                                        <p:cTn id="8" dur="500" fill="hold"/>
                                        <p:tgtEl>
                                          <p:spTgt spid="522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Elektrik yangınları ayrı bir sınıf olarak düşünülmemektedir. Elektrik akımı kesilerek yangına müdahale edilmelidir.</a:t>
            </a:r>
          </a:p>
          <a:p>
            <a:pPr>
              <a:buNone/>
            </a:pPr>
            <a:endParaRPr lang="tr-TR" dirty="0"/>
          </a:p>
        </p:txBody>
      </p:sp>
      <p:sp>
        <p:nvSpPr>
          <p:cNvPr id="3" name="2 Başlık"/>
          <p:cNvSpPr>
            <a:spLocks noGrp="1"/>
          </p:cNvSpPr>
          <p:nvPr>
            <p:ph type="title"/>
          </p:nvPr>
        </p:nvSpPr>
        <p:spPr/>
        <p:txBody>
          <a:bodyPr/>
          <a:lstStyle/>
          <a:p>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62500" lnSpcReduction="20000"/>
          </a:bodyPr>
          <a:lstStyle/>
          <a:p>
            <a:pPr>
              <a:spcBef>
                <a:spcPct val="50000"/>
              </a:spcBef>
            </a:pPr>
            <a:r>
              <a:rPr lang="tr-TR" sz="2800" dirty="0" smtClean="0">
                <a:solidFill>
                  <a:srgbClr val="000000"/>
                </a:solidFill>
                <a:latin typeface="Constantia" pitchFamily="18" charset="0"/>
                <a:cs typeface="Times New Roman" pitchFamily="18" charset="0"/>
              </a:rPr>
              <a:t>BİLİNDİĞİ GİBİ YANMANIN OLABİLMESİ İÇİN 3 UNSURA İHTİYAÇ VARDIR.</a:t>
            </a:r>
            <a:endParaRPr lang="tr-TR" sz="2800" dirty="0" smtClean="0">
              <a:latin typeface="Constantia" pitchFamily="18" charset="0"/>
              <a:cs typeface="Times New Roman" pitchFamily="18" charset="0"/>
            </a:endParaRPr>
          </a:p>
          <a:p>
            <a:pPr>
              <a:spcBef>
                <a:spcPct val="15000"/>
              </a:spcBef>
            </a:pPr>
            <a:r>
              <a:rPr lang="tr-TR" sz="2800" dirty="0" smtClean="0">
                <a:solidFill>
                  <a:srgbClr val="000000"/>
                </a:solidFill>
                <a:latin typeface="Constantia" pitchFamily="18" charset="0"/>
                <a:cs typeface="Times New Roman" pitchFamily="18" charset="0"/>
              </a:rPr>
              <a:t>SÖNDÜRME İÇİN DE BU 3 UNSURDAN BİRİNİ ORTADAN KALDIRMAYA İHTİYACIMIZ VARDIR.</a:t>
            </a:r>
            <a:r>
              <a:rPr lang="tr-TR" sz="2800" dirty="0" smtClean="0">
                <a:latin typeface="Constantia" pitchFamily="18" charset="0"/>
                <a:cs typeface="Times New Roman" pitchFamily="18" charset="0"/>
              </a:rPr>
              <a:t> </a:t>
            </a:r>
          </a:p>
          <a:p>
            <a:pPr>
              <a:spcBef>
                <a:spcPct val="50000"/>
              </a:spcBef>
            </a:pPr>
            <a:endParaRPr lang="tr-TR" sz="2800" dirty="0" smtClean="0">
              <a:latin typeface="Constantia" pitchFamily="18" charset="0"/>
              <a:cs typeface="Times New Roman" pitchFamily="18" charset="0"/>
            </a:endParaRPr>
          </a:p>
          <a:p>
            <a:pPr>
              <a:spcBef>
                <a:spcPct val="50000"/>
              </a:spcBef>
            </a:pPr>
            <a:endParaRPr lang="tr-TR" sz="2800" dirty="0" smtClean="0">
              <a:solidFill>
                <a:srgbClr val="000000"/>
              </a:solidFill>
              <a:latin typeface="Constantia" pitchFamily="18" charset="0"/>
              <a:cs typeface="Times New Roman" pitchFamily="18" charset="0"/>
            </a:endParaRPr>
          </a:p>
          <a:p>
            <a:pPr>
              <a:spcBef>
                <a:spcPct val="50000"/>
              </a:spcBef>
            </a:pPr>
            <a:endParaRPr lang="tr-TR" sz="2800" dirty="0" smtClean="0">
              <a:solidFill>
                <a:srgbClr val="000000"/>
              </a:solidFill>
              <a:latin typeface="Constantia" pitchFamily="18" charset="0"/>
              <a:cs typeface="Times New Roman" pitchFamily="18" charset="0"/>
            </a:endParaRPr>
          </a:p>
          <a:p>
            <a:pPr>
              <a:spcBef>
                <a:spcPct val="50000"/>
              </a:spcBef>
            </a:pPr>
            <a:r>
              <a:rPr lang="tr-TR" sz="2800" dirty="0" smtClean="0">
                <a:solidFill>
                  <a:srgbClr val="000000"/>
                </a:solidFill>
                <a:latin typeface="Constantia" pitchFamily="18" charset="0"/>
                <a:cs typeface="Times New Roman" pitchFamily="18" charset="0"/>
              </a:rPr>
              <a:t>1- OKSİJENİNİ KESMEK</a:t>
            </a:r>
          </a:p>
          <a:p>
            <a:pPr>
              <a:spcBef>
                <a:spcPct val="50000"/>
              </a:spcBef>
            </a:pPr>
            <a:r>
              <a:rPr lang="tr-TR" sz="2800" dirty="0" smtClean="0">
                <a:solidFill>
                  <a:srgbClr val="FF0000"/>
                </a:solidFill>
                <a:latin typeface="Constantia" pitchFamily="18" charset="0"/>
                <a:cs typeface="Times New Roman" pitchFamily="18" charset="0"/>
              </a:rPr>
              <a:t>2- ISIYI ORTADAN KALDIRMAK YANİ SOĞUTMAK</a:t>
            </a:r>
          </a:p>
          <a:p>
            <a:pPr>
              <a:spcBef>
                <a:spcPct val="50000"/>
              </a:spcBef>
            </a:pPr>
            <a:r>
              <a:rPr lang="tr-TR" sz="2800" dirty="0" smtClean="0">
                <a:latin typeface="Constantia" pitchFamily="18" charset="0"/>
                <a:cs typeface="Times New Roman" pitchFamily="18" charset="0"/>
              </a:rPr>
              <a:t>3- YANICI MADDEYİ ORTADAN KALDIRMAK </a:t>
            </a:r>
          </a:p>
          <a:p>
            <a:pPr>
              <a:spcBef>
                <a:spcPct val="15000"/>
              </a:spcBef>
            </a:pPr>
            <a:r>
              <a:rPr lang="tr-TR" sz="2800" dirty="0" smtClean="0">
                <a:solidFill>
                  <a:srgbClr val="FF0000"/>
                </a:solidFill>
                <a:latin typeface="Constantia" pitchFamily="18" charset="0"/>
                <a:cs typeface="Times New Roman" pitchFamily="18" charset="0"/>
              </a:rPr>
              <a:t>YANICI MADDEYİ ORTADAN KALDIRAMAYIZ FAKAT KÜÇÜLTME İMKANIMIZ VARDIR.                                                                                      SÖNDÜRMEYİ GERÇEKLEŞTİREBİLMEK İÇİN İLK MÜDAHALE ARAÇLARI OLAN TAŞINABİLİR SÖNDÜRME CİHAZLARI KULLANILIR</a:t>
            </a:r>
            <a:endParaRPr lang="tr-TR" dirty="0"/>
          </a:p>
        </p:txBody>
      </p:sp>
      <p:sp>
        <p:nvSpPr>
          <p:cNvPr id="3" name="2 Başlık"/>
          <p:cNvSpPr>
            <a:spLocks noGrp="1"/>
          </p:cNvSpPr>
          <p:nvPr>
            <p:ph type="title"/>
          </p:nvPr>
        </p:nvSpPr>
        <p:spPr/>
        <p:txBody>
          <a:bodyPr/>
          <a:lstStyle/>
          <a:p>
            <a:endParaRPr lang="tr-TR"/>
          </a:p>
        </p:txBody>
      </p:sp>
      <p:pic>
        <p:nvPicPr>
          <p:cNvPr id="4" name="Picture 6" descr="firefighter[1]"/>
          <p:cNvPicPr>
            <a:picLocks noChangeAspect="1" noChangeArrowheads="1" noCrop="1"/>
          </p:cNvPicPr>
          <p:nvPr/>
        </p:nvPicPr>
        <p:blipFill>
          <a:blip r:embed="rId2" cstate="print"/>
          <a:srcRect/>
          <a:stretch>
            <a:fillRect/>
          </a:stretch>
        </p:blipFill>
        <p:spPr bwMode="auto">
          <a:xfrm>
            <a:off x="3059113" y="2420938"/>
            <a:ext cx="1905000" cy="1219200"/>
          </a:xfrm>
          <a:prstGeom prst="rect">
            <a:avLst/>
          </a:prstGeom>
          <a:noFill/>
          <a:ln w="9525">
            <a:noFill/>
            <a:miter lim="800000"/>
            <a:headEnd/>
            <a:tailEnd/>
          </a:ln>
        </p:spPr>
      </p:pic>
      <p:pic>
        <p:nvPicPr>
          <p:cNvPr id="5" name="Picture 5" descr="flame2xx"/>
          <p:cNvPicPr>
            <a:picLocks noChangeAspect="1" noChangeArrowheads="1" noCrop="1"/>
          </p:cNvPicPr>
          <p:nvPr/>
        </p:nvPicPr>
        <p:blipFill>
          <a:blip r:embed="rId3" cstate="print">
            <a:lum bright="18000"/>
          </a:blip>
          <a:srcRect/>
          <a:stretch>
            <a:fillRect/>
          </a:stretch>
        </p:blipFill>
        <p:spPr bwMode="auto">
          <a:xfrm>
            <a:off x="4643438" y="2143125"/>
            <a:ext cx="1335087" cy="1584325"/>
          </a:xfrm>
          <a:prstGeom prst="rect">
            <a:avLst/>
          </a:prstGeom>
          <a:noFill/>
          <a:ln w="9525">
            <a:noFill/>
            <a:miter lim="800000"/>
            <a:headEnd/>
            <a:tailEnd/>
          </a:ln>
        </p:spPr>
      </p:pic>
      <p:pic>
        <p:nvPicPr>
          <p:cNvPr id="6" name="Picture 4" descr="üçgen 2"/>
          <p:cNvPicPr>
            <a:picLocks noChangeAspect="1" noChangeArrowheads="1"/>
          </p:cNvPicPr>
          <p:nvPr/>
        </p:nvPicPr>
        <p:blipFill>
          <a:blip r:embed="rId4" cstate="print"/>
          <a:srcRect/>
          <a:stretch>
            <a:fillRect/>
          </a:stretch>
        </p:blipFill>
        <p:spPr bwMode="auto">
          <a:xfrm>
            <a:off x="6143625" y="2349500"/>
            <a:ext cx="2646363" cy="1965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a:spcBef>
                <a:spcPct val="50000"/>
              </a:spcBef>
              <a:buClr>
                <a:schemeClr val="tx1"/>
              </a:buClr>
              <a:buFont typeface="Wingdings" pitchFamily="2" charset="2"/>
              <a:buChar char="v"/>
            </a:pPr>
            <a:r>
              <a:rPr lang="tr-TR" sz="2800" b="1" dirty="0" smtClean="0"/>
              <a:t>KURU TOZLAR(A,B,C)</a:t>
            </a:r>
          </a:p>
          <a:p>
            <a:pPr>
              <a:spcBef>
                <a:spcPct val="50000"/>
              </a:spcBef>
              <a:buClr>
                <a:schemeClr val="tx1"/>
              </a:buClr>
              <a:buFont typeface="Wingdings" pitchFamily="2" charset="2"/>
              <a:buChar char="v"/>
            </a:pPr>
            <a:r>
              <a:rPr lang="tr-TR" sz="2800" b="1" dirty="0" smtClean="0">
                <a:solidFill>
                  <a:srgbClr val="FF0000"/>
                </a:solidFill>
              </a:rPr>
              <a:t>KARBONDİOKSİT(B,C)</a:t>
            </a:r>
          </a:p>
          <a:p>
            <a:pPr>
              <a:spcBef>
                <a:spcPct val="50000"/>
              </a:spcBef>
              <a:buClr>
                <a:schemeClr val="tx1"/>
              </a:buClr>
              <a:buFont typeface="Wingdings" pitchFamily="2" charset="2"/>
              <a:buChar char="v"/>
            </a:pPr>
            <a:r>
              <a:rPr lang="tr-TR" sz="2800" b="1" dirty="0" smtClean="0"/>
              <a:t>HALOJENLENDİRİLMİŞ HİDROKARBON</a:t>
            </a:r>
          </a:p>
          <a:p>
            <a:pPr>
              <a:spcBef>
                <a:spcPct val="50000"/>
              </a:spcBef>
              <a:buClr>
                <a:schemeClr val="tx1"/>
              </a:buClr>
              <a:buFont typeface="Wingdings" pitchFamily="2" charset="2"/>
              <a:buNone/>
            </a:pPr>
            <a:r>
              <a:rPr lang="tr-TR" sz="2800" b="1" dirty="0" smtClean="0"/>
              <a:t>   (ELEKTRİK-ELEKTRONİK CİHAZLARIN      </a:t>
            </a:r>
          </a:p>
          <a:p>
            <a:pPr>
              <a:spcBef>
                <a:spcPct val="50000"/>
              </a:spcBef>
              <a:buClr>
                <a:schemeClr val="tx1"/>
              </a:buClr>
              <a:buFont typeface="Wingdings" pitchFamily="2" charset="2"/>
              <a:buNone/>
            </a:pPr>
            <a:r>
              <a:rPr lang="tr-TR" sz="2800" b="1" dirty="0" smtClean="0"/>
              <a:t>   YANGINLARINDA KULLANILIR.)</a:t>
            </a:r>
          </a:p>
          <a:p>
            <a:pPr>
              <a:spcBef>
                <a:spcPct val="50000"/>
              </a:spcBef>
              <a:buClr>
                <a:schemeClr val="tx1"/>
              </a:buClr>
              <a:buFont typeface="Wingdings" pitchFamily="2" charset="2"/>
              <a:buChar char="v"/>
            </a:pPr>
            <a:r>
              <a:rPr lang="tr-TR" sz="2800" b="1" dirty="0" smtClean="0">
                <a:solidFill>
                  <a:srgbClr val="FF0000"/>
                </a:solidFill>
              </a:rPr>
              <a:t>SU(A)</a:t>
            </a:r>
          </a:p>
          <a:p>
            <a:pPr>
              <a:spcBef>
                <a:spcPct val="50000"/>
              </a:spcBef>
              <a:buClr>
                <a:schemeClr val="tx1"/>
              </a:buClr>
              <a:buFont typeface="Wingdings" pitchFamily="2" charset="2"/>
              <a:buChar char="v"/>
            </a:pPr>
            <a:r>
              <a:rPr lang="tr-TR" sz="2800" b="1" dirty="0" smtClean="0"/>
              <a:t>KÖPÜK(A,B)</a:t>
            </a:r>
            <a:endParaRPr lang="tr-TR" sz="2800" b="1" dirty="0"/>
          </a:p>
        </p:txBody>
      </p:sp>
      <p:sp>
        <p:nvSpPr>
          <p:cNvPr id="3" name="2 Başlık"/>
          <p:cNvSpPr>
            <a:spLocks noGrp="1"/>
          </p:cNvSpPr>
          <p:nvPr>
            <p:ph type="title"/>
          </p:nvPr>
        </p:nvSpPr>
        <p:spPr/>
        <p:txBody>
          <a:bodyPr>
            <a:normAutofit fontScale="90000"/>
          </a:bodyPr>
          <a:lstStyle/>
          <a:p>
            <a:r>
              <a:rPr lang="tr-TR" sz="4400" kern="10" dirty="0" smtClean="0">
                <a:ln w="12700">
                  <a:solidFill>
                    <a:srgbClr val="3333CC"/>
                  </a:solidFill>
                  <a:round/>
                  <a:headEnd/>
                  <a:tailEnd/>
                </a:ln>
                <a:solidFill>
                  <a:srgbClr val="FF0000"/>
                </a:solidFill>
                <a:latin typeface="Times New Roman"/>
                <a:cs typeface="Times New Roman"/>
              </a:rPr>
              <a:t>YANGIN SÖNDÜRME MADDELERİ</a:t>
            </a:r>
            <a:endParaRPr lang="tr-TR" sz="4400" kern="10" dirty="0">
              <a:ln w="12700">
                <a:solidFill>
                  <a:srgbClr val="3333CC"/>
                </a:solidFill>
                <a:round/>
                <a:headEnd/>
                <a:tailEnd/>
              </a:ln>
              <a:solidFill>
                <a:srgbClr val="FF0000"/>
              </a:solidFill>
              <a:latin typeface="Times New Roman"/>
              <a:cs typeface="Times New Roman"/>
            </a:endParaRPr>
          </a:p>
        </p:txBody>
      </p:sp>
      <p:graphicFrame>
        <p:nvGraphicFramePr>
          <p:cNvPr id="4" name="Object 7"/>
          <p:cNvGraphicFramePr>
            <a:graphicFrameLocks noChangeAspect="1"/>
          </p:cNvGraphicFramePr>
          <p:nvPr/>
        </p:nvGraphicFramePr>
        <p:xfrm>
          <a:off x="4716016" y="908720"/>
          <a:ext cx="576263" cy="1584325"/>
        </p:xfrm>
        <a:graphic>
          <a:graphicData uri="http://schemas.openxmlformats.org/presentationml/2006/ole">
            <p:oleObj spid="_x0000_s4099" name="Bit Eşlem Resmi" r:id="rId4" imgW="628588" imgH="1943546" progId="PBrush">
              <p:embed/>
            </p:oleObj>
          </a:graphicData>
        </a:graphic>
      </p:graphicFrame>
      <p:graphicFrame>
        <p:nvGraphicFramePr>
          <p:cNvPr id="68611" name="Object 3"/>
          <p:cNvGraphicFramePr>
            <a:graphicFrameLocks noChangeAspect="1"/>
          </p:cNvGraphicFramePr>
          <p:nvPr/>
        </p:nvGraphicFramePr>
        <p:xfrm>
          <a:off x="6300192" y="764704"/>
          <a:ext cx="647700" cy="1728787"/>
        </p:xfrm>
        <a:graphic>
          <a:graphicData uri="http://schemas.openxmlformats.org/presentationml/2006/ole">
            <p:oleObj spid="_x0000_s4100" name="Bit Eşlem Resmi" r:id="rId5" imgW="762181" imgH="2038293" progId="PBrush">
              <p:embed/>
            </p:oleObj>
          </a:graphicData>
        </a:graphic>
      </p:graphicFrame>
      <p:pic>
        <p:nvPicPr>
          <p:cNvPr id="7" name="Picture 12"/>
          <p:cNvPicPr>
            <a:picLocks noChangeAspect="1" noChangeArrowheads="1"/>
          </p:cNvPicPr>
          <p:nvPr/>
        </p:nvPicPr>
        <p:blipFill>
          <a:blip r:embed="rId6" cstate="print"/>
          <a:srcRect/>
          <a:stretch>
            <a:fillRect/>
          </a:stretch>
        </p:blipFill>
        <p:spPr bwMode="auto">
          <a:xfrm>
            <a:off x="3779912" y="4509120"/>
            <a:ext cx="1924050" cy="1316037"/>
          </a:xfrm>
          <a:prstGeom prst="rect">
            <a:avLst/>
          </a:prstGeom>
          <a:noFill/>
          <a:ln w="9525">
            <a:noFill/>
            <a:miter lim="800000"/>
            <a:headEnd/>
            <a:tailEnd/>
          </a:ln>
        </p:spPr>
      </p:pic>
      <p:pic>
        <p:nvPicPr>
          <p:cNvPr id="8" name="Picture 8"/>
          <p:cNvPicPr>
            <a:picLocks noChangeAspect="1" noChangeArrowheads="1"/>
          </p:cNvPicPr>
          <p:nvPr/>
        </p:nvPicPr>
        <p:blipFill>
          <a:blip r:embed="rId7" cstate="print"/>
          <a:srcRect/>
          <a:stretch>
            <a:fillRect/>
          </a:stretch>
        </p:blipFill>
        <p:spPr bwMode="auto">
          <a:xfrm>
            <a:off x="5868144" y="4581128"/>
            <a:ext cx="1401763" cy="12239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KAMERA.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68611"/>
                                        </p:tgtEl>
                                        <p:attrNameLst>
                                          <p:attrName>style.visibility</p:attrName>
                                        </p:attrNameLst>
                                      </p:cBhvr>
                                      <p:to>
                                        <p:strVal val="visible"/>
                                      </p:to>
                                    </p:set>
                                    <p:anim calcmode="lin" valueType="num">
                                      <p:cBhvr additive="base">
                                        <p:cTn id="12" dur="500" fill="hold"/>
                                        <p:tgtEl>
                                          <p:spTgt spid="68611"/>
                                        </p:tgtEl>
                                        <p:attrNameLst>
                                          <p:attrName>ppt_x</p:attrName>
                                        </p:attrNameLst>
                                      </p:cBhvr>
                                      <p:tavLst>
                                        <p:tav tm="0">
                                          <p:val>
                                            <p:strVal val="1+#ppt_w/2"/>
                                          </p:val>
                                        </p:tav>
                                        <p:tav tm="100000">
                                          <p:val>
                                            <p:strVal val="#ppt_x"/>
                                          </p:val>
                                        </p:tav>
                                      </p:tavLst>
                                    </p:anim>
                                    <p:anim calcmode="lin" valueType="num">
                                      <p:cBhvr additive="base">
                                        <p:cTn id="13" dur="500" fill="hold"/>
                                        <p:tgtEl>
                                          <p:spTgt spid="686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KAMERA.WAV"/>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subTnLst>
                                    <p:audio>
                                      <p:cMediaNode>
                                        <p:cTn display="0" masterRel="sameClick">
                                          <p:stCondLst>
                                            <p:cond evt="begin" delay="0">
                                              <p:tn val="16"/>
                                            </p:cond>
                                          </p:stCondLst>
                                          <p:endCondLst>
                                            <p:cond evt="onStopAudio" delay="0">
                                              <p:tgtEl>
                                                <p:sldTgt/>
                                              </p:tgtEl>
                                            </p:cond>
                                          </p:endCondLst>
                                        </p:cTn>
                                        <p:tgtEl>
                                          <p:sndTgt r:embed="rId3" name="KAMERA.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5"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vertical)">
                                      <p:cBhvr>
                                        <p:cTn id="23" dur="500"/>
                                        <p:tgtEl>
                                          <p:spTgt spid="8"/>
                                        </p:tgtEl>
                                      </p:cBhvr>
                                    </p:animEffect>
                                  </p:childTnLst>
                                  <p:subTnLst>
                                    <p:audio>
                                      <p:cMediaNode>
                                        <p:cTn display="0" masterRel="sameClick">
                                          <p:stCondLst>
                                            <p:cond evt="begin" delay="0">
                                              <p:tn val="21"/>
                                            </p:cond>
                                          </p:stCondLst>
                                          <p:endCondLst>
                                            <p:cond evt="onStopAudio" delay="0">
                                              <p:tgtEl>
                                                <p:sldTgt/>
                                              </p:tgtEl>
                                            </p:cond>
                                          </p:endCondLst>
                                        </p:cTn>
                                        <p:tgtEl>
                                          <p:sndTgt r:embed="rId3" name="K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a:bodyPr>
          <a:lstStyle/>
          <a:p>
            <a:r>
              <a:rPr lang="tr-TR" sz="3600" b="1" dirty="0" smtClean="0">
                <a:solidFill>
                  <a:srgbClr val="FF0000"/>
                </a:solidFill>
              </a:rPr>
              <a:t>HER YANGIN SINIFI İÇİN UYGUN OLAN YANGIN SÖNDÜRME CİHAZINI KULLANINIZ</a:t>
            </a:r>
            <a:endParaRPr lang="tr-TR" sz="3600" b="1" dirty="0"/>
          </a:p>
        </p:txBody>
      </p:sp>
      <p:sp>
        <p:nvSpPr>
          <p:cNvPr id="3" name="2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844824"/>
            <a:ext cx="8219256" cy="4162467"/>
          </a:xfrm>
        </p:spPr>
        <p:txBody>
          <a:bodyPr/>
          <a:lstStyle/>
          <a:p>
            <a:endParaRPr lang="tr-TR" sz="1200" dirty="0"/>
          </a:p>
        </p:txBody>
      </p:sp>
      <p:sp>
        <p:nvSpPr>
          <p:cNvPr id="3" name="2 Başlık"/>
          <p:cNvSpPr>
            <a:spLocks noGrp="1"/>
          </p:cNvSpPr>
          <p:nvPr>
            <p:ph type="title"/>
          </p:nvPr>
        </p:nvSpPr>
        <p:spPr>
          <a:xfrm>
            <a:off x="467544" y="980728"/>
            <a:ext cx="8280920" cy="504056"/>
          </a:xfrm>
        </p:spPr>
        <p:txBody>
          <a:bodyPr>
            <a:normAutofit fontScale="90000"/>
          </a:bodyPr>
          <a:lstStyle/>
          <a:p>
            <a:r>
              <a:rPr lang="tr-TR" sz="4000" dirty="0" smtClean="0">
                <a:solidFill>
                  <a:srgbClr val="C00000"/>
                </a:solidFill>
                <a:latin typeface="Arial Black" pitchFamily="34" charset="0"/>
              </a:rPr>
              <a:t>Söndürücü Kullanımı</a:t>
            </a:r>
            <a:r>
              <a:rPr lang="en-US" sz="4000" dirty="0" smtClean="0">
                <a:solidFill>
                  <a:srgbClr val="C00000"/>
                </a:solidFill>
                <a:latin typeface="Arial Black" pitchFamily="34" charset="0"/>
              </a:rPr>
              <a:t/>
            </a:r>
            <a:br>
              <a:rPr lang="en-US" sz="4000" dirty="0" smtClean="0">
                <a:solidFill>
                  <a:srgbClr val="C00000"/>
                </a:solidFill>
                <a:latin typeface="Arial Black" pitchFamily="34" charset="0"/>
              </a:rPr>
            </a:br>
            <a:r>
              <a:rPr lang="tr-TR" sz="7200" dirty="0" smtClean="0">
                <a:solidFill>
                  <a:schemeClr val="tx1">
                    <a:lumMod val="85000"/>
                    <a:lumOff val="15000"/>
                  </a:schemeClr>
                </a:solidFill>
              </a:rPr>
              <a:t> </a:t>
            </a:r>
            <a:r>
              <a:rPr lang="tr-TR" sz="2000" dirty="0" smtClean="0">
                <a:solidFill>
                  <a:schemeClr val="tx1"/>
                </a:solidFill>
              </a:rPr>
              <a:t>Pimi Çek                   Ateşe Tut            Sık                 Süpür</a:t>
            </a:r>
            <a:r>
              <a:rPr lang="tr-TR" sz="4400" dirty="0" smtClean="0">
                <a:solidFill>
                  <a:schemeClr val="tx1"/>
                </a:solidFill>
              </a:rPr>
              <a:t> </a:t>
            </a:r>
            <a:r>
              <a:rPr lang="tr-TR" sz="4400" dirty="0" smtClean="0"/>
              <a:t/>
            </a:r>
            <a:br>
              <a:rPr lang="tr-TR" sz="4400" dirty="0" smtClean="0"/>
            </a:br>
            <a:endParaRPr lang="tr-TR" dirty="0"/>
          </a:p>
        </p:txBody>
      </p:sp>
      <p:pic>
        <p:nvPicPr>
          <p:cNvPr id="7" name="Picture 6" descr="ysc"/>
          <p:cNvPicPr>
            <a:picLocks noChangeAspect="1" noChangeArrowheads="1"/>
          </p:cNvPicPr>
          <p:nvPr/>
        </p:nvPicPr>
        <p:blipFill>
          <a:blip r:embed="rId2" cstate="print"/>
          <a:srcRect/>
          <a:stretch>
            <a:fillRect/>
          </a:stretch>
        </p:blipFill>
        <p:spPr bwMode="auto">
          <a:xfrm>
            <a:off x="395536" y="2060848"/>
            <a:ext cx="706438" cy="2160587"/>
          </a:xfrm>
          <a:prstGeom prst="rect">
            <a:avLst/>
          </a:prstGeom>
          <a:noFill/>
          <a:ln w="9525">
            <a:noFill/>
            <a:miter lim="800000"/>
            <a:headEnd/>
            <a:tailEnd/>
          </a:ln>
        </p:spPr>
      </p:pic>
      <p:pic>
        <p:nvPicPr>
          <p:cNvPr id="8" name="Picture 9" descr="ext4"/>
          <p:cNvPicPr>
            <a:picLocks noChangeAspect="1" noChangeArrowheads="1"/>
          </p:cNvPicPr>
          <p:nvPr/>
        </p:nvPicPr>
        <p:blipFill>
          <a:blip r:embed="rId3" cstate="print"/>
          <a:srcRect/>
          <a:stretch>
            <a:fillRect/>
          </a:stretch>
        </p:blipFill>
        <p:spPr bwMode="auto">
          <a:xfrm>
            <a:off x="1075068" y="1819778"/>
            <a:ext cx="2516280" cy="1969262"/>
          </a:xfrm>
          <a:prstGeom prst="rect">
            <a:avLst/>
          </a:prstGeom>
          <a:noFill/>
          <a:ln w="9525">
            <a:noFill/>
            <a:miter lim="800000"/>
            <a:headEnd/>
            <a:tailEnd/>
          </a:ln>
        </p:spPr>
      </p:pic>
      <p:pic>
        <p:nvPicPr>
          <p:cNvPr id="9" name="Picture 10" descr="squeeze"/>
          <p:cNvPicPr>
            <a:picLocks noChangeAspect="1" noChangeArrowheads="1"/>
          </p:cNvPicPr>
          <p:nvPr/>
        </p:nvPicPr>
        <p:blipFill>
          <a:blip r:embed="rId4" cstate="print"/>
          <a:srcRect/>
          <a:stretch>
            <a:fillRect/>
          </a:stretch>
        </p:blipFill>
        <p:spPr bwMode="auto">
          <a:xfrm>
            <a:off x="3591586" y="1772816"/>
            <a:ext cx="2360150" cy="2448272"/>
          </a:xfrm>
          <a:prstGeom prst="rect">
            <a:avLst/>
          </a:prstGeom>
          <a:noFill/>
          <a:ln w="9525">
            <a:noFill/>
            <a:miter lim="800000"/>
            <a:headEnd/>
            <a:tailEnd/>
          </a:ln>
        </p:spPr>
      </p:pic>
      <p:pic>
        <p:nvPicPr>
          <p:cNvPr id="12" name="Picture 13" descr="sweep"/>
          <p:cNvPicPr>
            <a:picLocks noChangeAspect="1" noChangeArrowheads="1"/>
          </p:cNvPicPr>
          <p:nvPr/>
        </p:nvPicPr>
        <p:blipFill>
          <a:blip r:embed="rId5" cstate="print"/>
          <a:srcRect/>
          <a:stretch>
            <a:fillRect/>
          </a:stretch>
        </p:blipFill>
        <p:spPr bwMode="auto">
          <a:xfrm>
            <a:off x="6286500" y="1844824"/>
            <a:ext cx="2115594" cy="2184251"/>
          </a:xfrm>
          <a:prstGeom prst="rect">
            <a:avLst/>
          </a:prstGeom>
          <a:noFill/>
          <a:ln w="9525">
            <a:noFill/>
            <a:miter lim="800000"/>
            <a:headEnd/>
            <a:tailEnd/>
          </a:ln>
        </p:spPr>
      </p:pic>
      <p:sp>
        <p:nvSpPr>
          <p:cNvPr id="13" name="Text Box 14"/>
          <p:cNvSpPr txBox="1">
            <a:spLocks noChangeArrowheads="1"/>
          </p:cNvSpPr>
          <p:nvPr/>
        </p:nvSpPr>
        <p:spPr bwMode="auto">
          <a:xfrm>
            <a:off x="6444208" y="1916832"/>
            <a:ext cx="1276946" cy="519113"/>
          </a:xfrm>
          <a:prstGeom prst="rect">
            <a:avLst/>
          </a:prstGeom>
          <a:solidFill>
            <a:srgbClr val="CCFFCC"/>
          </a:solidFill>
          <a:ln w="9525">
            <a:noFill/>
            <a:miter lim="800000"/>
            <a:headEnd/>
            <a:tailEnd/>
          </a:ln>
        </p:spPr>
        <p:txBody>
          <a:bodyPr wrap="square">
            <a:spAutoFit/>
          </a:bodyPr>
          <a:lstStyle/>
          <a:p>
            <a:pPr eaLnBrk="0" hangingPunct="0">
              <a:spcBef>
                <a:spcPct val="50000"/>
              </a:spcBef>
            </a:pPr>
            <a:r>
              <a:rPr lang="tr-TR" sz="2800" b="1" dirty="0">
                <a:latin typeface="Times New Roman Tur" charset="-94"/>
              </a:rPr>
              <a:t>Süpür</a:t>
            </a:r>
            <a:endParaRPr lang="en-US" sz="2800" b="1" dirty="0">
              <a:latin typeface="Times New Roman Tur" charset="-94"/>
            </a:endParaRPr>
          </a:p>
        </p:txBody>
      </p:sp>
      <p:sp>
        <p:nvSpPr>
          <p:cNvPr id="14" name="Text Box 15"/>
          <p:cNvSpPr txBox="1">
            <a:spLocks noChangeArrowheads="1"/>
          </p:cNvSpPr>
          <p:nvPr/>
        </p:nvSpPr>
        <p:spPr bwMode="auto">
          <a:xfrm>
            <a:off x="6444208" y="3501008"/>
            <a:ext cx="1752600" cy="457200"/>
          </a:xfrm>
          <a:prstGeom prst="rect">
            <a:avLst/>
          </a:prstGeom>
          <a:solidFill>
            <a:schemeClr val="bg1"/>
          </a:solidFill>
          <a:ln w="9525">
            <a:noFill/>
            <a:miter lim="800000"/>
            <a:headEnd/>
            <a:tailEnd/>
          </a:ln>
        </p:spPr>
        <p:txBody>
          <a:bodyPr wrap="square">
            <a:spAutoFit/>
          </a:bodyPr>
          <a:lstStyle/>
          <a:p>
            <a:pPr eaLnBrk="0" hangingPunct="0">
              <a:spcBef>
                <a:spcPct val="50000"/>
              </a:spcBef>
            </a:pPr>
            <a:endParaRPr lang="tr-TR" sz="2400">
              <a:latin typeface="Times New Roman Tur" charset="-94"/>
            </a:endParaRPr>
          </a:p>
        </p:txBody>
      </p:sp>
      <p:sp>
        <p:nvSpPr>
          <p:cNvPr id="15" name="Text Box 11"/>
          <p:cNvSpPr txBox="1">
            <a:spLocks noChangeArrowheads="1"/>
          </p:cNvSpPr>
          <p:nvPr/>
        </p:nvSpPr>
        <p:spPr bwMode="auto">
          <a:xfrm>
            <a:off x="3779912" y="1772816"/>
            <a:ext cx="1728192" cy="523220"/>
          </a:xfrm>
          <a:prstGeom prst="rect">
            <a:avLst/>
          </a:prstGeom>
          <a:solidFill>
            <a:srgbClr val="CCFFCC"/>
          </a:solidFill>
          <a:ln w="9525">
            <a:noFill/>
            <a:miter lim="800000"/>
            <a:headEnd/>
            <a:tailEnd/>
          </a:ln>
        </p:spPr>
        <p:txBody>
          <a:bodyPr wrap="square">
            <a:spAutoFit/>
          </a:bodyPr>
          <a:lstStyle/>
          <a:p>
            <a:pPr eaLnBrk="0" hangingPunct="0">
              <a:spcBef>
                <a:spcPct val="50000"/>
              </a:spcBef>
            </a:pPr>
            <a:r>
              <a:rPr lang="tr-TR" sz="2800" b="1" dirty="0">
                <a:latin typeface="Times New Roman Tur" charset="-94"/>
              </a:rPr>
              <a:t>Tetiğe</a:t>
            </a:r>
            <a:endParaRPr lang="en-US" sz="2800" b="1" dirty="0">
              <a:latin typeface="Times New Roman Tur" charset="-94"/>
            </a:endParaRPr>
          </a:p>
        </p:txBody>
      </p:sp>
      <p:sp>
        <p:nvSpPr>
          <p:cNvPr id="16" name="Text Box 12"/>
          <p:cNvSpPr txBox="1">
            <a:spLocks noChangeArrowheads="1"/>
          </p:cNvSpPr>
          <p:nvPr/>
        </p:nvSpPr>
        <p:spPr bwMode="auto">
          <a:xfrm>
            <a:off x="3851920" y="3645024"/>
            <a:ext cx="1931665" cy="523220"/>
          </a:xfrm>
          <a:prstGeom prst="rect">
            <a:avLst/>
          </a:prstGeom>
          <a:solidFill>
            <a:srgbClr val="CCFFCC"/>
          </a:solidFill>
          <a:ln w="9525">
            <a:noFill/>
            <a:miter lim="800000"/>
            <a:headEnd/>
            <a:tailEnd/>
          </a:ln>
        </p:spPr>
        <p:txBody>
          <a:bodyPr wrap="square">
            <a:spAutoFit/>
          </a:bodyPr>
          <a:lstStyle/>
          <a:p>
            <a:pPr eaLnBrk="0" hangingPunct="0">
              <a:spcBef>
                <a:spcPct val="50000"/>
              </a:spcBef>
            </a:pPr>
            <a:r>
              <a:rPr lang="tr-TR" sz="2800" b="1" dirty="0">
                <a:latin typeface="Times New Roman Tur" charset="-94"/>
              </a:rPr>
              <a:t>Bas</a:t>
            </a:r>
            <a:endParaRPr lang="en-US" sz="2800" b="1" dirty="0">
              <a:latin typeface="Times New Roman Tur" charset="-94"/>
            </a:endParaRPr>
          </a:p>
        </p:txBody>
      </p:sp>
      <p:cxnSp>
        <p:nvCxnSpPr>
          <p:cNvPr id="17" name="16 Düz Ok Bağlayıcısı"/>
          <p:cNvCxnSpPr/>
          <p:nvPr/>
        </p:nvCxnSpPr>
        <p:spPr>
          <a:xfrm flipV="1">
            <a:off x="3995936" y="4149080"/>
            <a:ext cx="861814" cy="41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Düz Ok Bağlayıcısı"/>
          <p:cNvCxnSpPr/>
          <p:nvPr/>
        </p:nvCxnSpPr>
        <p:spPr>
          <a:xfrm flipV="1">
            <a:off x="4139952" y="4581128"/>
            <a:ext cx="861814" cy="41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Düz Ok Bağlayıcısı"/>
          <p:cNvCxnSpPr/>
          <p:nvPr/>
        </p:nvCxnSpPr>
        <p:spPr>
          <a:xfrm>
            <a:off x="4067944" y="5013176"/>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19 Düz Ok Bağlayıcısı"/>
          <p:cNvCxnSpPr/>
          <p:nvPr/>
        </p:nvCxnSpPr>
        <p:spPr>
          <a:xfrm flipV="1">
            <a:off x="4067944" y="5589240"/>
            <a:ext cx="861814" cy="41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Düz Ok Bağlayıcısı"/>
          <p:cNvCxnSpPr/>
          <p:nvPr/>
        </p:nvCxnSpPr>
        <p:spPr>
          <a:xfrm flipV="1">
            <a:off x="4067944" y="6093296"/>
            <a:ext cx="861814" cy="41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Line 7"/>
          <p:cNvSpPr>
            <a:spLocks noChangeShapeType="1"/>
          </p:cNvSpPr>
          <p:nvPr/>
        </p:nvSpPr>
        <p:spPr bwMode="auto">
          <a:xfrm flipH="1">
            <a:off x="827584" y="1628800"/>
            <a:ext cx="360040" cy="284609"/>
          </a:xfrm>
          <a:prstGeom prst="line">
            <a:avLst/>
          </a:prstGeom>
          <a:noFill/>
          <a:ln w="38100">
            <a:solidFill>
              <a:srgbClr val="003399"/>
            </a:solidFill>
            <a:round/>
            <a:headEnd/>
            <a:tailEnd type="triangle" w="med" len="med"/>
          </a:ln>
        </p:spPr>
        <p:txBody>
          <a:bodyPr/>
          <a:lstStyle/>
          <a:p>
            <a:endParaRPr lang="tr-TR"/>
          </a:p>
        </p:txBody>
      </p:sp>
      <p:sp>
        <p:nvSpPr>
          <p:cNvPr id="23" name="Line 7"/>
          <p:cNvSpPr>
            <a:spLocks noChangeShapeType="1"/>
          </p:cNvSpPr>
          <p:nvPr/>
        </p:nvSpPr>
        <p:spPr bwMode="auto">
          <a:xfrm flipH="1">
            <a:off x="2843808" y="1628800"/>
            <a:ext cx="288032" cy="648072"/>
          </a:xfrm>
          <a:prstGeom prst="line">
            <a:avLst/>
          </a:prstGeom>
          <a:noFill/>
          <a:ln w="38100">
            <a:solidFill>
              <a:srgbClr val="003399"/>
            </a:solidFill>
            <a:round/>
            <a:headEnd/>
            <a:tailEnd type="triangle" w="med" len="med"/>
          </a:ln>
        </p:spPr>
        <p:txBody>
          <a:bodyPr/>
          <a:lstStyle/>
          <a:p>
            <a:endParaRPr lang="tr-TR"/>
          </a:p>
        </p:txBody>
      </p:sp>
      <p:sp>
        <p:nvSpPr>
          <p:cNvPr id="24" name="Line 7"/>
          <p:cNvSpPr>
            <a:spLocks noChangeShapeType="1"/>
          </p:cNvSpPr>
          <p:nvPr/>
        </p:nvSpPr>
        <p:spPr bwMode="auto">
          <a:xfrm>
            <a:off x="5220072" y="1556792"/>
            <a:ext cx="0" cy="504056"/>
          </a:xfrm>
          <a:prstGeom prst="line">
            <a:avLst/>
          </a:prstGeom>
          <a:noFill/>
          <a:ln w="38100">
            <a:solidFill>
              <a:srgbClr val="003399"/>
            </a:solidFill>
            <a:round/>
            <a:headEnd/>
            <a:tailEnd type="triangle" w="med" len="med"/>
          </a:ln>
        </p:spPr>
        <p:txBody>
          <a:bodyPr/>
          <a:lstStyle/>
          <a:p>
            <a:endParaRPr lang="tr-TR"/>
          </a:p>
        </p:txBody>
      </p:sp>
      <p:sp>
        <p:nvSpPr>
          <p:cNvPr id="25" name="Line 7"/>
          <p:cNvSpPr>
            <a:spLocks noChangeShapeType="1"/>
          </p:cNvSpPr>
          <p:nvPr/>
        </p:nvSpPr>
        <p:spPr bwMode="auto">
          <a:xfrm>
            <a:off x="7236296" y="1556792"/>
            <a:ext cx="576064" cy="576064"/>
          </a:xfrm>
          <a:prstGeom prst="line">
            <a:avLst/>
          </a:prstGeom>
          <a:noFill/>
          <a:ln w="38100">
            <a:solidFill>
              <a:srgbClr val="003399"/>
            </a:solidFill>
            <a:round/>
            <a:headEnd/>
            <a:tailEnd type="triangle" w="med" len="med"/>
          </a:ln>
        </p:spPr>
        <p:txBody>
          <a:bodyPr/>
          <a:lstStyle/>
          <a:p>
            <a:endParaRPr lang="tr-T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noGrp="1"/>
          </p:cNvGrpSpPr>
          <p:nvPr>
            <p:ph idx="1"/>
          </p:nvPr>
        </p:nvGrpSpPr>
        <p:grpSpPr bwMode="auto">
          <a:xfrm>
            <a:off x="457200" y="1481138"/>
            <a:ext cx="8229600" cy="4525962"/>
            <a:chOff x="833" y="576"/>
            <a:chExt cx="4063" cy="3276"/>
          </a:xfrm>
        </p:grpSpPr>
        <p:sp>
          <p:nvSpPr>
            <p:cNvPr id="5" name="Rectangle 21"/>
            <p:cNvSpPr>
              <a:spLocks noChangeArrowheads="1"/>
            </p:cNvSpPr>
            <p:nvPr/>
          </p:nvSpPr>
          <p:spPr bwMode="auto">
            <a:xfrm>
              <a:off x="912" y="576"/>
              <a:ext cx="1056" cy="240"/>
            </a:xfrm>
            <a:prstGeom prst="rect">
              <a:avLst/>
            </a:prstGeom>
            <a:noFill/>
            <a:ln w="9525">
              <a:noFill/>
              <a:miter lim="800000"/>
              <a:headEnd/>
              <a:tailEnd/>
            </a:ln>
            <a:effectLst>
              <a:outerShdw dist="35921" dir="2700000" algn="ctr" rotWithShape="0">
                <a:srgbClr val="E77163"/>
              </a:outerShdw>
            </a:effectLst>
          </p:spPr>
          <p:txBody>
            <a:bodyPr anchor="ctr"/>
            <a:lstStyle/>
            <a:p>
              <a:pPr algn="ctr"/>
              <a:r>
                <a:rPr lang="tr-TR" sz="2000" b="1">
                  <a:solidFill>
                    <a:srgbClr val="00004B"/>
                  </a:solidFill>
                  <a:effectLst>
                    <a:outerShdw blurRad="38100" dist="38100" dir="2700000" algn="tl">
                      <a:srgbClr val="C0C0C0"/>
                    </a:outerShdw>
                  </a:effectLst>
                  <a:latin typeface="Verdana" pitchFamily="34" charset="0"/>
                </a:rPr>
                <a:t>YANLIŞ</a:t>
              </a:r>
              <a:endParaRPr lang="en-US" sz="2000" b="1">
                <a:solidFill>
                  <a:srgbClr val="00004B"/>
                </a:solidFill>
                <a:effectLst>
                  <a:outerShdw blurRad="38100" dist="38100" dir="2700000" algn="tl">
                    <a:srgbClr val="C0C0C0"/>
                  </a:outerShdw>
                </a:effectLst>
                <a:latin typeface="Verdana" pitchFamily="34" charset="0"/>
              </a:endParaRPr>
            </a:p>
          </p:txBody>
        </p:sp>
        <p:sp>
          <p:nvSpPr>
            <p:cNvPr id="6" name="Rectangle 20"/>
            <p:cNvSpPr>
              <a:spLocks noChangeArrowheads="1"/>
            </p:cNvSpPr>
            <p:nvPr/>
          </p:nvSpPr>
          <p:spPr bwMode="auto">
            <a:xfrm>
              <a:off x="3792" y="576"/>
              <a:ext cx="1056" cy="240"/>
            </a:xfrm>
            <a:prstGeom prst="rect">
              <a:avLst/>
            </a:prstGeom>
            <a:noFill/>
            <a:ln w="9525">
              <a:noFill/>
              <a:miter lim="800000"/>
              <a:headEnd/>
              <a:tailEnd/>
            </a:ln>
            <a:effectLst>
              <a:outerShdw dist="35921" dir="2700000" algn="ctr" rotWithShape="0">
                <a:srgbClr val="E77163"/>
              </a:outerShdw>
            </a:effectLst>
          </p:spPr>
          <p:txBody>
            <a:bodyPr anchor="ctr"/>
            <a:lstStyle/>
            <a:p>
              <a:pPr algn="ctr"/>
              <a:r>
                <a:rPr lang="tr-TR" sz="2000" b="1">
                  <a:solidFill>
                    <a:srgbClr val="00004B"/>
                  </a:solidFill>
                  <a:effectLst>
                    <a:outerShdw blurRad="38100" dist="38100" dir="2700000" algn="tl">
                      <a:srgbClr val="C0C0C0"/>
                    </a:outerShdw>
                  </a:effectLst>
                  <a:latin typeface="Verdana" pitchFamily="34" charset="0"/>
                </a:rPr>
                <a:t>DOĞRU</a:t>
              </a:r>
              <a:endParaRPr lang="en-US" sz="2000" b="1">
                <a:solidFill>
                  <a:srgbClr val="00004B"/>
                </a:solidFill>
                <a:effectLst>
                  <a:outerShdw blurRad="38100" dist="38100" dir="2700000" algn="tl">
                    <a:srgbClr val="C0C0C0"/>
                  </a:outerShdw>
                </a:effectLst>
                <a:latin typeface="Verdana" pitchFamily="34" charset="0"/>
              </a:endParaRPr>
            </a:p>
          </p:txBody>
        </p:sp>
        <p:pic>
          <p:nvPicPr>
            <p:cNvPr id="7" name="Picture 19" descr="YANLIS"/>
            <p:cNvPicPr>
              <a:picLocks noChangeAspect="1" noChangeArrowheads="1"/>
            </p:cNvPicPr>
            <p:nvPr/>
          </p:nvPicPr>
          <p:blipFill>
            <a:blip r:embed="rId2" cstate="print"/>
            <a:srcRect/>
            <a:stretch>
              <a:fillRect/>
            </a:stretch>
          </p:blipFill>
          <p:spPr bwMode="auto">
            <a:xfrm>
              <a:off x="833" y="672"/>
              <a:ext cx="1231" cy="3139"/>
            </a:xfrm>
            <a:prstGeom prst="rect">
              <a:avLst/>
            </a:prstGeom>
            <a:noFill/>
          </p:spPr>
        </p:pic>
        <p:pic>
          <p:nvPicPr>
            <p:cNvPr id="8" name="Picture 18" descr="DOGRU"/>
            <p:cNvPicPr>
              <a:picLocks noChangeAspect="1" noChangeArrowheads="1"/>
            </p:cNvPicPr>
            <p:nvPr/>
          </p:nvPicPr>
          <p:blipFill>
            <a:blip r:embed="rId3" cstate="print"/>
            <a:srcRect/>
            <a:stretch>
              <a:fillRect/>
            </a:stretch>
          </p:blipFill>
          <p:spPr bwMode="auto">
            <a:xfrm>
              <a:off x="3650" y="701"/>
              <a:ext cx="1246" cy="3139"/>
            </a:xfrm>
            <a:prstGeom prst="rect">
              <a:avLst/>
            </a:prstGeom>
            <a:noFill/>
          </p:spPr>
        </p:pic>
        <p:sp>
          <p:nvSpPr>
            <p:cNvPr id="9" name="Rectangle 17"/>
            <p:cNvSpPr>
              <a:spLocks noChangeArrowheads="1"/>
            </p:cNvSpPr>
            <p:nvPr/>
          </p:nvSpPr>
          <p:spPr bwMode="auto">
            <a:xfrm>
              <a:off x="2352" y="876"/>
              <a:ext cx="1056" cy="240"/>
            </a:xfrm>
            <a:prstGeom prst="rect">
              <a:avLst/>
            </a:prstGeom>
            <a:noFill/>
            <a:ln w="9525">
              <a:noFill/>
              <a:miter lim="800000"/>
              <a:headEnd/>
              <a:tailEnd/>
            </a:ln>
            <a:effectLst>
              <a:outerShdw dist="35921" dir="2700000" algn="ctr" rotWithShape="0">
                <a:srgbClr val="E77163"/>
              </a:outerShdw>
            </a:effectLst>
          </p:spPr>
          <p:txBody>
            <a:bodyPr anchor="ctr"/>
            <a:lstStyle/>
            <a:p>
              <a:pPr algn="ctr"/>
              <a:r>
                <a:rPr lang="tr-TR" sz="1400" b="1">
                  <a:solidFill>
                    <a:srgbClr val="00004B"/>
                  </a:solidFill>
                  <a:latin typeface="Verdana" pitchFamily="34" charset="0"/>
                </a:rPr>
                <a:t>RÜZGARI</a:t>
              </a:r>
              <a:br>
                <a:rPr lang="tr-TR" sz="1400" b="1">
                  <a:solidFill>
                    <a:srgbClr val="00004B"/>
                  </a:solidFill>
                  <a:latin typeface="Verdana" pitchFamily="34" charset="0"/>
                </a:rPr>
              </a:br>
              <a:r>
                <a:rPr lang="tr-TR" sz="1400" b="1">
                  <a:solidFill>
                    <a:srgbClr val="00004B"/>
                  </a:solidFill>
                  <a:latin typeface="Verdana" pitchFamily="34" charset="0"/>
                </a:rPr>
                <a:t>ARKANA AL</a:t>
              </a:r>
              <a:endParaRPr lang="en-US" sz="1400" b="1">
                <a:solidFill>
                  <a:srgbClr val="00004B"/>
                </a:solidFill>
                <a:latin typeface="Verdana" pitchFamily="34" charset="0"/>
              </a:endParaRPr>
            </a:p>
          </p:txBody>
        </p:sp>
        <p:sp>
          <p:nvSpPr>
            <p:cNvPr id="10" name="Rectangle 16"/>
            <p:cNvSpPr>
              <a:spLocks noChangeArrowheads="1"/>
            </p:cNvSpPr>
            <p:nvPr/>
          </p:nvSpPr>
          <p:spPr bwMode="auto">
            <a:xfrm>
              <a:off x="2040" y="1356"/>
              <a:ext cx="1680" cy="480"/>
            </a:xfrm>
            <a:prstGeom prst="rect">
              <a:avLst/>
            </a:prstGeom>
            <a:noFill/>
            <a:ln w="9525">
              <a:noFill/>
              <a:miter lim="800000"/>
              <a:headEnd/>
              <a:tailEnd/>
            </a:ln>
            <a:effectLst>
              <a:outerShdw dist="35921" dir="2700000" algn="ctr" rotWithShape="0">
                <a:srgbClr val="E77163"/>
              </a:outerShdw>
            </a:effectLst>
          </p:spPr>
          <p:txBody>
            <a:bodyPr anchor="ctr"/>
            <a:lstStyle/>
            <a:p>
              <a:pPr algn="ctr"/>
              <a:r>
                <a:rPr lang="tr-TR" sz="1400" b="1">
                  <a:solidFill>
                    <a:srgbClr val="00004B"/>
                  </a:solidFill>
                  <a:latin typeface="Verdana" pitchFamily="34" charset="0"/>
                </a:rPr>
                <a:t>CİHAZI </a:t>
              </a:r>
              <a:br>
                <a:rPr lang="tr-TR" sz="1400" b="1">
                  <a:solidFill>
                    <a:srgbClr val="00004B"/>
                  </a:solidFill>
                  <a:latin typeface="Verdana" pitchFamily="34" charset="0"/>
                </a:rPr>
              </a:br>
              <a:r>
                <a:rPr lang="tr-TR" sz="1400" b="1">
                  <a:solidFill>
                    <a:srgbClr val="00004B"/>
                  </a:solidFill>
                  <a:latin typeface="Verdana" pitchFamily="34" charset="0"/>
                </a:rPr>
                <a:t>ALEVİN DİBİNE TUT</a:t>
              </a:r>
              <a:endParaRPr lang="en-US" sz="1400" b="1">
                <a:solidFill>
                  <a:srgbClr val="00004B"/>
                </a:solidFill>
                <a:latin typeface="Verdana" pitchFamily="34" charset="0"/>
              </a:endParaRPr>
            </a:p>
          </p:txBody>
        </p:sp>
        <p:sp>
          <p:nvSpPr>
            <p:cNvPr id="11" name="Rectangle 15"/>
            <p:cNvSpPr>
              <a:spLocks noChangeArrowheads="1"/>
            </p:cNvSpPr>
            <p:nvPr/>
          </p:nvSpPr>
          <p:spPr bwMode="auto">
            <a:xfrm>
              <a:off x="1920" y="1884"/>
              <a:ext cx="1920" cy="480"/>
            </a:xfrm>
            <a:prstGeom prst="rect">
              <a:avLst/>
            </a:prstGeom>
            <a:noFill/>
            <a:ln w="9525">
              <a:noFill/>
              <a:miter lim="800000"/>
              <a:headEnd/>
              <a:tailEnd/>
            </a:ln>
            <a:effectLst>
              <a:outerShdw dist="35921" dir="2700000" algn="ctr" rotWithShape="0">
                <a:srgbClr val="E77163"/>
              </a:outerShdw>
            </a:effectLst>
          </p:spPr>
          <p:txBody>
            <a:bodyPr anchor="ctr"/>
            <a:lstStyle/>
            <a:p>
              <a:pPr algn="ctr"/>
              <a:r>
                <a:rPr lang="tr-TR" sz="1400" b="1">
                  <a:solidFill>
                    <a:srgbClr val="00004B"/>
                  </a:solidFill>
                  <a:latin typeface="Verdana" pitchFamily="34" charset="0"/>
                </a:rPr>
                <a:t>CİHAZI YANGININ DOĞDUĞU YERE TUT</a:t>
              </a:r>
              <a:endParaRPr lang="en-US" sz="1400" b="1">
                <a:solidFill>
                  <a:srgbClr val="00004B"/>
                </a:solidFill>
                <a:latin typeface="Verdana" pitchFamily="34" charset="0"/>
              </a:endParaRPr>
            </a:p>
          </p:txBody>
        </p:sp>
        <p:sp>
          <p:nvSpPr>
            <p:cNvPr id="12" name="Rectangle 14"/>
            <p:cNvSpPr>
              <a:spLocks noChangeArrowheads="1"/>
            </p:cNvSpPr>
            <p:nvPr/>
          </p:nvSpPr>
          <p:spPr bwMode="auto">
            <a:xfrm>
              <a:off x="1920" y="2316"/>
              <a:ext cx="1920" cy="480"/>
            </a:xfrm>
            <a:prstGeom prst="rect">
              <a:avLst/>
            </a:prstGeom>
            <a:noFill/>
            <a:ln w="9525">
              <a:noFill/>
              <a:miter lim="800000"/>
              <a:headEnd/>
              <a:tailEnd/>
            </a:ln>
            <a:effectLst>
              <a:outerShdw dist="35921" dir="2700000" algn="ctr" rotWithShape="0">
                <a:srgbClr val="E77163"/>
              </a:outerShdw>
            </a:effectLst>
          </p:spPr>
          <p:txBody>
            <a:bodyPr anchor="ctr"/>
            <a:lstStyle/>
            <a:p>
              <a:pPr algn="ctr"/>
              <a:r>
                <a:rPr lang="tr-TR" sz="1400" b="1">
                  <a:solidFill>
                    <a:srgbClr val="00004B"/>
                  </a:solidFill>
                  <a:latin typeface="Verdana" pitchFamily="34" charset="0"/>
                </a:rPr>
                <a:t>EVVELA ÖNÜ SONRA İLERİYİ SÖNDÜR</a:t>
              </a:r>
              <a:endParaRPr lang="en-US" sz="1400" b="1">
                <a:solidFill>
                  <a:srgbClr val="00004B"/>
                </a:solidFill>
                <a:latin typeface="Verdana" pitchFamily="34" charset="0"/>
              </a:endParaRPr>
            </a:p>
          </p:txBody>
        </p:sp>
        <p:sp>
          <p:nvSpPr>
            <p:cNvPr id="13" name="Rectangle 13"/>
            <p:cNvSpPr>
              <a:spLocks noChangeArrowheads="1"/>
            </p:cNvSpPr>
            <p:nvPr/>
          </p:nvSpPr>
          <p:spPr bwMode="auto">
            <a:xfrm>
              <a:off x="1920" y="2844"/>
              <a:ext cx="1920" cy="480"/>
            </a:xfrm>
            <a:prstGeom prst="rect">
              <a:avLst/>
            </a:prstGeom>
            <a:noFill/>
            <a:ln w="9525">
              <a:noFill/>
              <a:miter lim="800000"/>
              <a:headEnd/>
              <a:tailEnd/>
            </a:ln>
            <a:effectLst>
              <a:outerShdw dist="35921" dir="2700000" algn="ctr" rotWithShape="0">
                <a:srgbClr val="E77163"/>
              </a:outerShdw>
            </a:effectLst>
          </p:spPr>
          <p:txBody>
            <a:bodyPr anchor="ctr"/>
            <a:lstStyle/>
            <a:p>
              <a:pPr algn="ctr"/>
              <a:r>
                <a:rPr lang="tr-TR" sz="1400" b="1">
                  <a:solidFill>
                    <a:srgbClr val="00004B"/>
                  </a:solidFill>
                  <a:latin typeface="Verdana" pitchFamily="34" charset="0"/>
                </a:rPr>
                <a:t>YANGIN TAMAMEN SÖNMEDEN AYRILMA</a:t>
              </a:r>
              <a:endParaRPr lang="en-US" sz="1400" b="1">
                <a:solidFill>
                  <a:srgbClr val="00004B"/>
                </a:solidFill>
                <a:latin typeface="Verdana" pitchFamily="34" charset="0"/>
              </a:endParaRPr>
            </a:p>
          </p:txBody>
        </p:sp>
        <p:sp>
          <p:nvSpPr>
            <p:cNvPr id="14" name="Rectangle 12"/>
            <p:cNvSpPr>
              <a:spLocks noChangeArrowheads="1"/>
            </p:cNvSpPr>
            <p:nvPr/>
          </p:nvSpPr>
          <p:spPr bwMode="auto">
            <a:xfrm>
              <a:off x="1920" y="3372"/>
              <a:ext cx="1920" cy="480"/>
            </a:xfrm>
            <a:prstGeom prst="rect">
              <a:avLst/>
            </a:prstGeom>
            <a:noFill/>
            <a:ln w="9525">
              <a:noFill/>
              <a:miter lim="800000"/>
              <a:headEnd/>
              <a:tailEnd/>
            </a:ln>
            <a:effectLst>
              <a:outerShdw dist="35921" dir="2700000" algn="ctr" rotWithShape="0">
                <a:srgbClr val="E77163"/>
              </a:outerShdw>
            </a:effectLst>
          </p:spPr>
          <p:txBody>
            <a:bodyPr anchor="ctr"/>
            <a:lstStyle/>
            <a:p>
              <a:pPr algn="ctr"/>
              <a:r>
                <a:rPr lang="tr-TR" sz="1400" b="1">
                  <a:solidFill>
                    <a:srgbClr val="00004B"/>
                  </a:solidFill>
                  <a:latin typeface="Verdana" pitchFamily="34" charset="0"/>
                </a:rPr>
                <a:t>CİHAZI</a:t>
              </a:r>
              <a:br>
                <a:rPr lang="tr-TR" sz="1400" b="1">
                  <a:solidFill>
                    <a:srgbClr val="00004B"/>
                  </a:solidFill>
                  <a:latin typeface="Verdana" pitchFamily="34" charset="0"/>
                </a:rPr>
              </a:br>
              <a:r>
                <a:rPr lang="tr-TR" sz="1400" b="1">
                  <a:solidFill>
                    <a:srgbClr val="00004B"/>
                  </a:solidFill>
                  <a:latin typeface="Verdana" pitchFamily="34" charset="0"/>
                </a:rPr>
                <a:t>OMUZ HİZASINA AS</a:t>
              </a:r>
              <a:endParaRPr lang="en-US" sz="1400" b="1">
                <a:solidFill>
                  <a:srgbClr val="00004B"/>
                </a:solidFill>
                <a:latin typeface="Verdana" pitchFamily="34" charset="0"/>
              </a:endParaRPr>
            </a:p>
          </p:txBody>
        </p:sp>
        <p:sp>
          <p:nvSpPr>
            <p:cNvPr id="15" name="Freeform 11" descr="lineoffire_anim"/>
            <p:cNvSpPr>
              <a:spLocks/>
            </p:cNvSpPr>
            <p:nvPr/>
          </p:nvSpPr>
          <p:spPr bwMode="auto">
            <a:xfrm>
              <a:off x="1577" y="2521"/>
              <a:ext cx="404" cy="239"/>
            </a:xfrm>
            <a:custGeom>
              <a:avLst/>
              <a:gdLst/>
              <a:ahLst/>
              <a:cxnLst>
                <a:cxn ang="0">
                  <a:pos x="25" y="227"/>
                </a:cxn>
                <a:cxn ang="0">
                  <a:pos x="289" y="209"/>
                </a:cxn>
                <a:cxn ang="0">
                  <a:pos x="373" y="203"/>
                </a:cxn>
                <a:cxn ang="0">
                  <a:pos x="367" y="143"/>
                </a:cxn>
                <a:cxn ang="0">
                  <a:pos x="397" y="95"/>
                </a:cxn>
                <a:cxn ang="0">
                  <a:pos x="349" y="59"/>
                </a:cxn>
                <a:cxn ang="0">
                  <a:pos x="307" y="101"/>
                </a:cxn>
                <a:cxn ang="0">
                  <a:pos x="277" y="167"/>
                </a:cxn>
                <a:cxn ang="0">
                  <a:pos x="283" y="95"/>
                </a:cxn>
                <a:cxn ang="0">
                  <a:pos x="259" y="71"/>
                </a:cxn>
                <a:cxn ang="0">
                  <a:pos x="241" y="89"/>
                </a:cxn>
                <a:cxn ang="0">
                  <a:pos x="205" y="113"/>
                </a:cxn>
                <a:cxn ang="0">
                  <a:pos x="199" y="173"/>
                </a:cxn>
                <a:cxn ang="0">
                  <a:pos x="205" y="191"/>
                </a:cxn>
                <a:cxn ang="0">
                  <a:pos x="187" y="173"/>
                </a:cxn>
                <a:cxn ang="0">
                  <a:pos x="193" y="101"/>
                </a:cxn>
                <a:cxn ang="0">
                  <a:pos x="157" y="35"/>
                </a:cxn>
                <a:cxn ang="0">
                  <a:pos x="103" y="107"/>
                </a:cxn>
                <a:cxn ang="0">
                  <a:pos x="91" y="143"/>
                </a:cxn>
                <a:cxn ang="0">
                  <a:pos x="97" y="167"/>
                </a:cxn>
                <a:cxn ang="0">
                  <a:pos x="109" y="185"/>
                </a:cxn>
                <a:cxn ang="0">
                  <a:pos x="91" y="179"/>
                </a:cxn>
                <a:cxn ang="0">
                  <a:pos x="61" y="59"/>
                </a:cxn>
                <a:cxn ang="0">
                  <a:pos x="31" y="131"/>
                </a:cxn>
                <a:cxn ang="0">
                  <a:pos x="37" y="167"/>
                </a:cxn>
                <a:cxn ang="0">
                  <a:pos x="31" y="173"/>
                </a:cxn>
                <a:cxn ang="0">
                  <a:pos x="13" y="161"/>
                </a:cxn>
                <a:cxn ang="0">
                  <a:pos x="13" y="197"/>
                </a:cxn>
                <a:cxn ang="0">
                  <a:pos x="67" y="239"/>
                </a:cxn>
                <a:cxn ang="0">
                  <a:pos x="187" y="227"/>
                </a:cxn>
              </a:cxnLst>
              <a:rect l="0" t="0" r="r" b="b"/>
              <a:pathLst>
                <a:path w="404" h="239">
                  <a:moveTo>
                    <a:pt x="25" y="227"/>
                  </a:moveTo>
                  <a:cubicBezTo>
                    <a:pt x="189" y="217"/>
                    <a:pt x="81" y="224"/>
                    <a:pt x="289" y="209"/>
                  </a:cubicBezTo>
                  <a:cubicBezTo>
                    <a:pt x="317" y="207"/>
                    <a:pt x="373" y="203"/>
                    <a:pt x="373" y="203"/>
                  </a:cubicBezTo>
                  <a:cubicBezTo>
                    <a:pt x="381" y="180"/>
                    <a:pt x="375" y="166"/>
                    <a:pt x="367" y="143"/>
                  </a:cubicBezTo>
                  <a:cubicBezTo>
                    <a:pt x="375" y="120"/>
                    <a:pt x="389" y="118"/>
                    <a:pt x="397" y="95"/>
                  </a:cubicBezTo>
                  <a:cubicBezTo>
                    <a:pt x="382" y="50"/>
                    <a:pt x="404" y="50"/>
                    <a:pt x="349" y="59"/>
                  </a:cubicBezTo>
                  <a:cubicBezTo>
                    <a:pt x="321" y="100"/>
                    <a:pt x="339" y="90"/>
                    <a:pt x="307" y="101"/>
                  </a:cubicBezTo>
                  <a:cubicBezTo>
                    <a:pt x="296" y="133"/>
                    <a:pt x="321" y="197"/>
                    <a:pt x="277" y="167"/>
                  </a:cubicBezTo>
                  <a:cubicBezTo>
                    <a:pt x="258" y="109"/>
                    <a:pt x="266" y="147"/>
                    <a:pt x="283" y="95"/>
                  </a:cubicBezTo>
                  <a:cubicBezTo>
                    <a:pt x="280" y="85"/>
                    <a:pt x="278" y="65"/>
                    <a:pt x="259" y="71"/>
                  </a:cubicBezTo>
                  <a:cubicBezTo>
                    <a:pt x="251" y="74"/>
                    <a:pt x="248" y="84"/>
                    <a:pt x="241" y="89"/>
                  </a:cubicBezTo>
                  <a:cubicBezTo>
                    <a:pt x="230" y="98"/>
                    <a:pt x="205" y="113"/>
                    <a:pt x="205" y="113"/>
                  </a:cubicBezTo>
                  <a:cubicBezTo>
                    <a:pt x="186" y="141"/>
                    <a:pt x="190" y="127"/>
                    <a:pt x="199" y="173"/>
                  </a:cubicBezTo>
                  <a:cubicBezTo>
                    <a:pt x="200" y="179"/>
                    <a:pt x="211" y="191"/>
                    <a:pt x="205" y="191"/>
                  </a:cubicBezTo>
                  <a:cubicBezTo>
                    <a:pt x="197" y="191"/>
                    <a:pt x="193" y="179"/>
                    <a:pt x="187" y="173"/>
                  </a:cubicBezTo>
                  <a:cubicBezTo>
                    <a:pt x="175" y="138"/>
                    <a:pt x="151" y="129"/>
                    <a:pt x="193" y="101"/>
                  </a:cubicBezTo>
                  <a:cubicBezTo>
                    <a:pt x="205" y="64"/>
                    <a:pt x="181" y="59"/>
                    <a:pt x="157" y="35"/>
                  </a:cubicBezTo>
                  <a:cubicBezTo>
                    <a:pt x="149" y="75"/>
                    <a:pt x="146" y="96"/>
                    <a:pt x="103" y="107"/>
                  </a:cubicBezTo>
                  <a:cubicBezTo>
                    <a:pt x="99" y="119"/>
                    <a:pt x="95" y="131"/>
                    <a:pt x="91" y="143"/>
                  </a:cubicBezTo>
                  <a:cubicBezTo>
                    <a:pt x="88" y="151"/>
                    <a:pt x="94" y="159"/>
                    <a:pt x="97" y="167"/>
                  </a:cubicBezTo>
                  <a:cubicBezTo>
                    <a:pt x="100" y="174"/>
                    <a:pt x="112" y="179"/>
                    <a:pt x="109" y="185"/>
                  </a:cubicBezTo>
                  <a:cubicBezTo>
                    <a:pt x="106" y="191"/>
                    <a:pt x="97" y="181"/>
                    <a:pt x="91" y="179"/>
                  </a:cubicBezTo>
                  <a:cubicBezTo>
                    <a:pt x="75" y="130"/>
                    <a:pt x="120" y="0"/>
                    <a:pt x="61" y="59"/>
                  </a:cubicBezTo>
                  <a:cubicBezTo>
                    <a:pt x="51" y="89"/>
                    <a:pt x="59" y="112"/>
                    <a:pt x="31" y="131"/>
                  </a:cubicBezTo>
                  <a:cubicBezTo>
                    <a:pt x="33" y="143"/>
                    <a:pt x="32" y="156"/>
                    <a:pt x="37" y="167"/>
                  </a:cubicBezTo>
                  <a:cubicBezTo>
                    <a:pt x="43" y="179"/>
                    <a:pt x="84" y="186"/>
                    <a:pt x="31" y="173"/>
                  </a:cubicBezTo>
                  <a:cubicBezTo>
                    <a:pt x="25" y="169"/>
                    <a:pt x="20" y="159"/>
                    <a:pt x="13" y="161"/>
                  </a:cubicBezTo>
                  <a:cubicBezTo>
                    <a:pt x="0" y="164"/>
                    <a:pt x="10" y="194"/>
                    <a:pt x="13" y="197"/>
                  </a:cubicBezTo>
                  <a:cubicBezTo>
                    <a:pt x="29" y="213"/>
                    <a:pt x="51" y="223"/>
                    <a:pt x="67" y="239"/>
                  </a:cubicBezTo>
                  <a:cubicBezTo>
                    <a:pt x="105" y="236"/>
                    <a:pt x="148" y="227"/>
                    <a:pt x="187" y="227"/>
                  </a:cubicBezTo>
                </a:path>
              </a:pathLst>
            </a:custGeom>
            <a:blipFill dpi="0" rotWithShape="0">
              <a:blip r:embed="rId4" cstate="print"/>
              <a:srcRect/>
              <a:stretch>
                <a:fillRect/>
              </a:stretch>
            </a:blipFill>
            <a:ln w="3175">
              <a:solidFill>
                <a:schemeClr val="tx1"/>
              </a:solidFill>
              <a:round/>
              <a:headEnd/>
              <a:tailEnd/>
            </a:ln>
            <a:effectLst/>
          </p:spPr>
          <p:txBody>
            <a:bodyPr wrap="none"/>
            <a:lstStyle/>
            <a:p>
              <a:endParaRPr lang="tr-TR"/>
            </a:p>
          </p:txBody>
        </p:sp>
        <p:sp>
          <p:nvSpPr>
            <p:cNvPr id="16" name="Freeform 10" descr="lineoffire_anim"/>
            <p:cNvSpPr>
              <a:spLocks/>
            </p:cNvSpPr>
            <p:nvPr/>
          </p:nvSpPr>
          <p:spPr bwMode="auto">
            <a:xfrm>
              <a:off x="974" y="950"/>
              <a:ext cx="648" cy="264"/>
            </a:xfrm>
            <a:custGeom>
              <a:avLst/>
              <a:gdLst/>
              <a:ahLst/>
              <a:cxnLst>
                <a:cxn ang="0">
                  <a:pos x="16" y="244"/>
                </a:cxn>
                <a:cxn ang="0">
                  <a:pos x="334" y="250"/>
                </a:cxn>
                <a:cxn ang="0">
                  <a:pos x="448" y="256"/>
                </a:cxn>
                <a:cxn ang="0">
                  <a:pos x="472" y="220"/>
                </a:cxn>
                <a:cxn ang="0">
                  <a:pos x="526" y="202"/>
                </a:cxn>
                <a:cxn ang="0">
                  <a:pos x="562" y="154"/>
                </a:cxn>
                <a:cxn ang="0">
                  <a:pos x="526" y="130"/>
                </a:cxn>
                <a:cxn ang="0">
                  <a:pos x="598" y="94"/>
                </a:cxn>
                <a:cxn ang="0">
                  <a:pos x="616" y="88"/>
                </a:cxn>
                <a:cxn ang="0">
                  <a:pos x="646" y="34"/>
                </a:cxn>
                <a:cxn ang="0">
                  <a:pos x="640" y="4"/>
                </a:cxn>
                <a:cxn ang="0">
                  <a:pos x="622" y="16"/>
                </a:cxn>
                <a:cxn ang="0">
                  <a:pos x="574" y="64"/>
                </a:cxn>
                <a:cxn ang="0">
                  <a:pos x="526" y="88"/>
                </a:cxn>
                <a:cxn ang="0">
                  <a:pos x="502" y="58"/>
                </a:cxn>
                <a:cxn ang="0">
                  <a:pos x="418" y="190"/>
                </a:cxn>
                <a:cxn ang="0">
                  <a:pos x="400" y="208"/>
                </a:cxn>
                <a:cxn ang="0">
                  <a:pos x="394" y="190"/>
                </a:cxn>
                <a:cxn ang="0">
                  <a:pos x="436" y="148"/>
                </a:cxn>
                <a:cxn ang="0">
                  <a:pos x="460" y="94"/>
                </a:cxn>
                <a:cxn ang="0">
                  <a:pos x="400" y="112"/>
                </a:cxn>
                <a:cxn ang="0">
                  <a:pos x="370" y="118"/>
                </a:cxn>
                <a:cxn ang="0">
                  <a:pos x="340" y="172"/>
                </a:cxn>
                <a:cxn ang="0">
                  <a:pos x="298" y="166"/>
                </a:cxn>
                <a:cxn ang="0">
                  <a:pos x="304" y="142"/>
                </a:cxn>
                <a:cxn ang="0">
                  <a:pos x="328" y="136"/>
                </a:cxn>
                <a:cxn ang="0">
                  <a:pos x="364" y="82"/>
                </a:cxn>
                <a:cxn ang="0">
                  <a:pos x="406" y="70"/>
                </a:cxn>
                <a:cxn ang="0">
                  <a:pos x="322" y="52"/>
                </a:cxn>
                <a:cxn ang="0">
                  <a:pos x="190" y="124"/>
                </a:cxn>
                <a:cxn ang="0">
                  <a:pos x="124" y="190"/>
                </a:cxn>
                <a:cxn ang="0">
                  <a:pos x="154" y="154"/>
                </a:cxn>
                <a:cxn ang="0">
                  <a:pos x="148" y="124"/>
                </a:cxn>
                <a:cxn ang="0">
                  <a:pos x="94" y="148"/>
                </a:cxn>
                <a:cxn ang="0">
                  <a:pos x="52" y="190"/>
                </a:cxn>
                <a:cxn ang="0">
                  <a:pos x="94" y="244"/>
                </a:cxn>
                <a:cxn ang="0">
                  <a:pos x="148" y="250"/>
                </a:cxn>
              </a:cxnLst>
              <a:rect l="0" t="0" r="r" b="b"/>
              <a:pathLst>
                <a:path w="648" h="264">
                  <a:moveTo>
                    <a:pt x="16" y="244"/>
                  </a:moveTo>
                  <a:cubicBezTo>
                    <a:pt x="122" y="246"/>
                    <a:pt x="228" y="247"/>
                    <a:pt x="334" y="250"/>
                  </a:cubicBezTo>
                  <a:cubicBezTo>
                    <a:pt x="372" y="251"/>
                    <a:pt x="411" y="264"/>
                    <a:pt x="448" y="256"/>
                  </a:cubicBezTo>
                  <a:cubicBezTo>
                    <a:pt x="462" y="253"/>
                    <a:pt x="464" y="232"/>
                    <a:pt x="472" y="220"/>
                  </a:cubicBezTo>
                  <a:cubicBezTo>
                    <a:pt x="483" y="204"/>
                    <a:pt x="526" y="202"/>
                    <a:pt x="526" y="202"/>
                  </a:cubicBezTo>
                  <a:cubicBezTo>
                    <a:pt x="539" y="182"/>
                    <a:pt x="554" y="177"/>
                    <a:pt x="562" y="154"/>
                  </a:cubicBezTo>
                  <a:cubicBezTo>
                    <a:pt x="557" y="152"/>
                    <a:pt x="520" y="143"/>
                    <a:pt x="526" y="130"/>
                  </a:cubicBezTo>
                  <a:cubicBezTo>
                    <a:pt x="534" y="112"/>
                    <a:pt x="582" y="99"/>
                    <a:pt x="598" y="94"/>
                  </a:cubicBezTo>
                  <a:cubicBezTo>
                    <a:pt x="604" y="92"/>
                    <a:pt x="616" y="88"/>
                    <a:pt x="616" y="88"/>
                  </a:cubicBezTo>
                  <a:cubicBezTo>
                    <a:pt x="644" y="47"/>
                    <a:pt x="635" y="66"/>
                    <a:pt x="646" y="34"/>
                  </a:cubicBezTo>
                  <a:cubicBezTo>
                    <a:pt x="644" y="24"/>
                    <a:pt x="648" y="10"/>
                    <a:pt x="640" y="4"/>
                  </a:cubicBezTo>
                  <a:cubicBezTo>
                    <a:pt x="634" y="0"/>
                    <a:pt x="627" y="11"/>
                    <a:pt x="622" y="16"/>
                  </a:cubicBezTo>
                  <a:cubicBezTo>
                    <a:pt x="605" y="33"/>
                    <a:pt x="595" y="50"/>
                    <a:pt x="574" y="64"/>
                  </a:cubicBezTo>
                  <a:cubicBezTo>
                    <a:pt x="559" y="86"/>
                    <a:pt x="553" y="97"/>
                    <a:pt x="526" y="88"/>
                  </a:cubicBezTo>
                  <a:cubicBezTo>
                    <a:pt x="550" y="52"/>
                    <a:pt x="541" y="50"/>
                    <a:pt x="502" y="58"/>
                  </a:cubicBezTo>
                  <a:cubicBezTo>
                    <a:pt x="494" y="114"/>
                    <a:pt x="476" y="171"/>
                    <a:pt x="418" y="190"/>
                  </a:cubicBezTo>
                  <a:cubicBezTo>
                    <a:pt x="412" y="196"/>
                    <a:pt x="408" y="208"/>
                    <a:pt x="400" y="208"/>
                  </a:cubicBezTo>
                  <a:cubicBezTo>
                    <a:pt x="394" y="208"/>
                    <a:pt x="392" y="196"/>
                    <a:pt x="394" y="190"/>
                  </a:cubicBezTo>
                  <a:cubicBezTo>
                    <a:pt x="406" y="154"/>
                    <a:pt x="411" y="156"/>
                    <a:pt x="436" y="148"/>
                  </a:cubicBezTo>
                  <a:cubicBezTo>
                    <a:pt x="447" y="132"/>
                    <a:pt x="460" y="94"/>
                    <a:pt x="460" y="94"/>
                  </a:cubicBezTo>
                  <a:cubicBezTo>
                    <a:pt x="445" y="49"/>
                    <a:pt x="421" y="101"/>
                    <a:pt x="400" y="112"/>
                  </a:cubicBezTo>
                  <a:cubicBezTo>
                    <a:pt x="391" y="117"/>
                    <a:pt x="380" y="116"/>
                    <a:pt x="370" y="118"/>
                  </a:cubicBezTo>
                  <a:cubicBezTo>
                    <a:pt x="358" y="136"/>
                    <a:pt x="352" y="154"/>
                    <a:pt x="340" y="172"/>
                  </a:cubicBezTo>
                  <a:cubicBezTo>
                    <a:pt x="326" y="170"/>
                    <a:pt x="309" y="175"/>
                    <a:pt x="298" y="166"/>
                  </a:cubicBezTo>
                  <a:cubicBezTo>
                    <a:pt x="292" y="161"/>
                    <a:pt x="298" y="148"/>
                    <a:pt x="304" y="142"/>
                  </a:cubicBezTo>
                  <a:cubicBezTo>
                    <a:pt x="310" y="136"/>
                    <a:pt x="320" y="138"/>
                    <a:pt x="328" y="136"/>
                  </a:cubicBezTo>
                  <a:cubicBezTo>
                    <a:pt x="345" y="119"/>
                    <a:pt x="350" y="93"/>
                    <a:pt x="364" y="82"/>
                  </a:cubicBezTo>
                  <a:cubicBezTo>
                    <a:pt x="368" y="79"/>
                    <a:pt x="404" y="70"/>
                    <a:pt x="406" y="70"/>
                  </a:cubicBezTo>
                  <a:cubicBezTo>
                    <a:pt x="393" y="31"/>
                    <a:pt x="361" y="48"/>
                    <a:pt x="322" y="52"/>
                  </a:cubicBezTo>
                  <a:cubicBezTo>
                    <a:pt x="295" y="132"/>
                    <a:pt x="290" y="117"/>
                    <a:pt x="190" y="124"/>
                  </a:cubicBezTo>
                  <a:cubicBezTo>
                    <a:pt x="167" y="147"/>
                    <a:pt x="152" y="172"/>
                    <a:pt x="124" y="190"/>
                  </a:cubicBezTo>
                  <a:cubicBezTo>
                    <a:pt x="114" y="159"/>
                    <a:pt x="128" y="171"/>
                    <a:pt x="154" y="154"/>
                  </a:cubicBezTo>
                  <a:cubicBezTo>
                    <a:pt x="152" y="144"/>
                    <a:pt x="157" y="129"/>
                    <a:pt x="148" y="124"/>
                  </a:cubicBezTo>
                  <a:cubicBezTo>
                    <a:pt x="115" y="107"/>
                    <a:pt x="106" y="130"/>
                    <a:pt x="94" y="148"/>
                  </a:cubicBezTo>
                  <a:cubicBezTo>
                    <a:pt x="87" y="177"/>
                    <a:pt x="80" y="181"/>
                    <a:pt x="52" y="190"/>
                  </a:cubicBezTo>
                  <a:cubicBezTo>
                    <a:pt x="0" y="242"/>
                    <a:pt x="28" y="237"/>
                    <a:pt x="94" y="244"/>
                  </a:cubicBezTo>
                  <a:cubicBezTo>
                    <a:pt x="123" y="254"/>
                    <a:pt x="106" y="250"/>
                    <a:pt x="148" y="250"/>
                  </a:cubicBezTo>
                </a:path>
              </a:pathLst>
            </a:custGeom>
            <a:blipFill dpi="0" rotWithShape="0">
              <a:blip r:embed="rId4" cstate="print"/>
              <a:srcRect/>
              <a:stretch>
                <a:fillRect/>
              </a:stretch>
            </a:blipFill>
            <a:ln w="3175">
              <a:solidFill>
                <a:schemeClr val="tx1"/>
              </a:solidFill>
              <a:round/>
              <a:headEnd/>
              <a:tailEnd/>
            </a:ln>
            <a:effectLst/>
          </p:spPr>
          <p:txBody>
            <a:bodyPr wrap="none"/>
            <a:lstStyle/>
            <a:p>
              <a:endParaRPr lang="tr-TR"/>
            </a:p>
          </p:txBody>
        </p:sp>
        <p:sp>
          <p:nvSpPr>
            <p:cNvPr id="17" name="Freeform 9" descr="lineoffire_anim"/>
            <p:cNvSpPr>
              <a:spLocks/>
            </p:cNvSpPr>
            <p:nvPr/>
          </p:nvSpPr>
          <p:spPr bwMode="auto">
            <a:xfrm>
              <a:off x="1575" y="1512"/>
              <a:ext cx="419" cy="242"/>
            </a:xfrm>
            <a:custGeom>
              <a:avLst/>
              <a:gdLst/>
              <a:ahLst/>
              <a:cxnLst>
                <a:cxn ang="0">
                  <a:pos x="9" y="204"/>
                </a:cxn>
                <a:cxn ang="0">
                  <a:pos x="99" y="198"/>
                </a:cxn>
                <a:cxn ang="0">
                  <a:pos x="315" y="138"/>
                </a:cxn>
                <a:cxn ang="0">
                  <a:pos x="267" y="96"/>
                </a:cxn>
                <a:cxn ang="0">
                  <a:pos x="225" y="30"/>
                </a:cxn>
                <a:cxn ang="0">
                  <a:pos x="213" y="120"/>
                </a:cxn>
                <a:cxn ang="0">
                  <a:pos x="171" y="96"/>
                </a:cxn>
                <a:cxn ang="0">
                  <a:pos x="159" y="114"/>
                </a:cxn>
                <a:cxn ang="0">
                  <a:pos x="141" y="126"/>
                </a:cxn>
                <a:cxn ang="0">
                  <a:pos x="135" y="60"/>
                </a:cxn>
                <a:cxn ang="0">
                  <a:pos x="129" y="6"/>
                </a:cxn>
                <a:cxn ang="0">
                  <a:pos x="117" y="24"/>
                </a:cxn>
                <a:cxn ang="0">
                  <a:pos x="99" y="84"/>
                </a:cxn>
                <a:cxn ang="0">
                  <a:pos x="129" y="126"/>
                </a:cxn>
                <a:cxn ang="0">
                  <a:pos x="123" y="150"/>
                </a:cxn>
                <a:cxn ang="0">
                  <a:pos x="69" y="108"/>
                </a:cxn>
                <a:cxn ang="0">
                  <a:pos x="87" y="90"/>
                </a:cxn>
                <a:cxn ang="0">
                  <a:pos x="51" y="84"/>
                </a:cxn>
                <a:cxn ang="0">
                  <a:pos x="27" y="72"/>
                </a:cxn>
                <a:cxn ang="0">
                  <a:pos x="9" y="84"/>
                </a:cxn>
                <a:cxn ang="0">
                  <a:pos x="15" y="162"/>
                </a:cxn>
                <a:cxn ang="0">
                  <a:pos x="21" y="198"/>
                </a:cxn>
                <a:cxn ang="0">
                  <a:pos x="81" y="210"/>
                </a:cxn>
              </a:cxnLst>
              <a:rect l="0" t="0" r="r" b="b"/>
              <a:pathLst>
                <a:path w="419" h="242">
                  <a:moveTo>
                    <a:pt x="9" y="204"/>
                  </a:moveTo>
                  <a:cubicBezTo>
                    <a:pt x="39" y="202"/>
                    <a:pt x="69" y="199"/>
                    <a:pt x="99" y="198"/>
                  </a:cubicBezTo>
                  <a:cubicBezTo>
                    <a:pt x="345" y="190"/>
                    <a:pt x="419" y="242"/>
                    <a:pt x="315" y="138"/>
                  </a:cubicBezTo>
                  <a:cubicBezTo>
                    <a:pt x="299" y="90"/>
                    <a:pt x="315" y="104"/>
                    <a:pt x="267" y="96"/>
                  </a:cubicBezTo>
                  <a:cubicBezTo>
                    <a:pt x="232" y="61"/>
                    <a:pt x="266" y="44"/>
                    <a:pt x="225" y="30"/>
                  </a:cubicBezTo>
                  <a:cubicBezTo>
                    <a:pt x="206" y="58"/>
                    <a:pt x="220" y="86"/>
                    <a:pt x="213" y="120"/>
                  </a:cubicBezTo>
                  <a:cubicBezTo>
                    <a:pt x="207" y="116"/>
                    <a:pt x="177" y="95"/>
                    <a:pt x="171" y="96"/>
                  </a:cubicBezTo>
                  <a:cubicBezTo>
                    <a:pt x="164" y="97"/>
                    <a:pt x="164" y="109"/>
                    <a:pt x="159" y="114"/>
                  </a:cubicBezTo>
                  <a:cubicBezTo>
                    <a:pt x="154" y="119"/>
                    <a:pt x="147" y="122"/>
                    <a:pt x="141" y="126"/>
                  </a:cubicBezTo>
                  <a:cubicBezTo>
                    <a:pt x="148" y="99"/>
                    <a:pt x="144" y="86"/>
                    <a:pt x="135" y="60"/>
                  </a:cubicBezTo>
                  <a:cubicBezTo>
                    <a:pt x="133" y="42"/>
                    <a:pt x="137" y="22"/>
                    <a:pt x="129" y="6"/>
                  </a:cubicBezTo>
                  <a:cubicBezTo>
                    <a:pt x="126" y="0"/>
                    <a:pt x="120" y="17"/>
                    <a:pt x="117" y="24"/>
                  </a:cubicBezTo>
                  <a:cubicBezTo>
                    <a:pt x="109" y="43"/>
                    <a:pt x="99" y="84"/>
                    <a:pt x="99" y="84"/>
                  </a:cubicBezTo>
                  <a:cubicBezTo>
                    <a:pt x="110" y="116"/>
                    <a:pt x="118" y="94"/>
                    <a:pt x="129" y="126"/>
                  </a:cubicBezTo>
                  <a:cubicBezTo>
                    <a:pt x="127" y="134"/>
                    <a:pt x="128" y="143"/>
                    <a:pt x="123" y="150"/>
                  </a:cubicBezTo>
                  <a:cubicBezTo>
                    <a:pt x="99" y="186"/>
                    <a:pt x="75" y="126"/>
                    <a:pt x="69" y="108"/>
                  </a:cubicBezTo>
                  <a:cubicBezTo>
                    <a:pt x="75" y="102"/>
                    <a:pt x="87" y="98"/>
                    <a:pt x="87" y="90"/>
                  </a:cubicBezTo>
                  <a:cubicBezTo>
                    <a:pt x="87" y="67"/>
                    <a:pt x="55" y="83"/>
                    <a:pt x="51" y="84"/>
                  </a:cubicBezTo>
                  <a:cubicBezTo>
                    <a:pt x="31" y="25"/>
                    <a:pt x="48" y="47"/>
                    <a:pt x="27" y="72"/>
                  </a:cubicBezTo>
                  <a:cubicBezTo>
                    <a:pt x="22" y="78"/>
                    <a:pt x="15" y="80"/>
                    <a:pt x="9" y="84"/>
                  </a:cubicBezTo>
                  <a:cubicBezTo>
                    <a:pt x="0" y="112"/>
                    <a:pt x="9" y="134"/>
                    <a:pt x="15" y="162"/>
                  </a:cubicBezTo>
                  <a:cubicBezTo>
                    <a:pt x="18" y="174"/>
                    <a:pt x="13" y="189"/>
                    <a:pt x="21" y="198"/>
                  </a:cubicBezTo>
                  <a:cubicBezTo>
                    <a:pt x="34" y="213"/>
                    <a:pt x="64" y="210"/>
                    <a:pt x="81" y="210"/>
                  </a:cubicBezTo>
                </a:path>
              </a:pathLst>
            </a:custGeom>
            <a:blipFill dpi="0" rotWithShape="0">
              <a:blip r:embed="rId4" cstate="print"/>
              <a:srcRect/>
              <a:stretch>
                <a:fillRect/>
              </a:stretch>
            </a:blipFill>
            <a:ln w="3175">
              <a:solidFill>
                <a:schemeClr val="tx1"/>
              </a:solidFill>
              <a:round/>
              <a:headEnd/>
              <a:tailEnd/>
            </a:ln>
            <a:effectLst/>
          </p:spPr>
          <p:txBody>
            <a:bodyPr wrap="none"/>
            <a:lstStyle/>
            <a:p>
              <a:endParaRPr lang="tr-TR"/>
            </a:p>
          </p:txBody>
        </p:sp>
        <p:sp>
          <p:nvSpPr>
            <p:cNvPr id="18" name="Freeform 8" descr="lineoffire_anim"/>
            <p:cNvSpPr>
              <a:spLocks/>
            </p:cNvSpPr>
            <p:nvPr/>
          </p:nvSpPr>
          <p:spPr bwMode="auto">
            <a:xfrm>
              <a:off x="1683" y="2052"/>
              <a:ext cx="163" cy="201"/>
            </a:xfrm>
            <a:custGeom>
              <a:avLst/>
              <a:gdLst/>
              <a:ahLst/>
              <a:cxnLst>
                <a:cxn ang="0">
                  <a:pos x="27" y="180"/>
                </a:cxn>
                <a:cxn ang="0">
                  <a:pos x="27" y="108"/>
                </a:cxn>
                <a:cxn ang="0">
                  <a:pos x="45" y="0"/>
                </a:cxn>
                <a:cxn ang="0">
                  <a:pos x="81" y="60"/>
                </a:cxn>
                <a:cxn ang="0">
                  <a:pos x="75" y="120"/>
                </a:cxn>
                <a:cxn ang="0">
                  <a:pos x="93" y="150"/>
                </a:cxn>
                <a:cxn ang="0">
                  <a:pos x="99" y="132"/>
                </a:cxn>
                <a:cxn ang="0">
                  <a:pos x="87" y="96"/>
                </a:cxn>
                <a:cxn ang="0">
                  <a:pos x="93" y="72"/>
                </a:cxn>
                <a:cxn ang="0">
                  <a:pos x="135" y="48"/>
                </a:cxn>
                <a:cxn ang="0">
                  <a:pos x="141" y="72"/>
                </a:cxn>
                <a:cxn ang="0">
                  <a:pos x="51" y="180"/>
                </a:cxn>
                <a:cxn ang="0">
                  <a:pos x="27" y="180"/>
                </a:cxn>
              </a:cxnLst>
              <a:rect l="0" t="0" r="r" b="b"/>
              <a:pathLst>
                <a:path w="163" h="201">
                  <a:moveTo>
                    <a:pt x="27" y="180"/>
                  </a:moveTo>
                  <a:cubicBezTo>
                    <a:pt x="7" y="150"/>
                    <a:pt x="7" y="138"/>
                    <a:pt x="27" y="108"/>
                  </a:cubicBezTo>
                  <a:cubicBezTo>
                    <a:pt x="37" y="70"/>
                    <a:pt x="0" y="30"/>
                    <a:pt x="45" y="0"/>
                  </a:cubicBezTo>
                  <a:cubicBezTo>
                    <a:pt x="55" y="61"/>
                    <a:pt x="53" y="18"/>
                    <a:pt x="81" y="60"/>
                  </a:cubicBezTo>
                  <a:cubicBezTo>
                    <a:pt x="79" y="80"/>
                    <a:pt x="79" y="100"/>
                    <a:pt x="75" y="120"/>
                  </a:cubicBezTo>
                  <a:cubicBezTo>
                    <a:pt x="67" y="164"/>
                    <a:pt x="45" y="160"/>
                    <a:pt x="93" y="150"/>
                  </a:cubicBezTo>
                  <a:cubicBezTo>
                    <a:pt x="95" y="144"/>
                    <a:pt x="100" y="138"/>
                    <a:pt x="99" y="132"/>
                  </a:cubicBezTo>
                  <a:cubicBezTo>
                    <a:pt x="98" y="119"/>
                    <a:pt x="87" y="96"/>
                    <a:pt x="87" y="96"/>
                  </a:cubicBezTo>
                  <a:cubicBezTo>
                    <a:pt x="89" y="88"/>
                    <a:pt x="86" y="77"/>
                    <a:pt x="93" y="72"/>
                  </a:cubicBezTo>
                  <a:cubicBezTo>
                    <a:pt x="145" y="35"/>
                    <a:pt x="120" y="93"/>
                    <a:pt x="135" y="48"/>
                  </a:cubicBezTo>
                  <a:cubicBezTo>
                    <a:pt x="137" y="56"/>
                    <a:pt x="141" y="64"/>
                    <a:pt x="141" y="72"/>
                  </a:cubicBezTo>
                  <a:cubicBezTo>
                    <a:pt x="141" y="201"/>
                    <a:pt x="163" y="172"/>
                    <a:pt x="51" y="180"/>
                  </a:cubicBezTo>
                  <a:cubicBezTo>
                    <a:pt x="30" y="187"/>
                    <a:pt x="37" y="190"/>
                    <a:pt x="27" y="180"/>
                  </a:cubicBezTo>
                  <a:close/>
                </a:path>
              </a:pathLst>
            </a:custGeom>
            <a:blipFill dpi="0" rotWithShape="0">
              <a:blip r:embed="rId4" cstate="print"/>
              <a:srcRect/>
              <a:stretch>
                <a:fillRect/>
              </a:stretch>
            </a:blipFill>
            <a:ln w="3175">
              <a:solidFill>
                <a:schemeClr val="tx1"/>
              </a:solidFill>
              <a:round/>
              <a:headEnd/>
              <a:tailEnd/>
            </a:ln>
            <a:effectLst/>
          </p:spPr>
          <p:txBody>
            <a:bodyPr wrap="none"/>
            <a:lstStyle/>
            <a:p>
              <a:endParaRPr lang="tr-TR"/>
            </a:p>
          </p:txBody>
        </p:sp>
        <p:sp>
          <p:nvSpPr>
            <p:cNvPr id="19" name="Freeform 7" descr="lineoffire_anim"/>
            <p:cNvSpPr>
              <a:spLocks/>
            </p:cNvSpPr>
            <p:nvPr/>
          </p:nvSpPr>
          <p:spPr bwMode="auto">
            <a:xfrm>
              <a:off x="996" y="3186"/>
              <a:ext cx="253" cy="92"/>
            </a:xfrm>
            <a:custGeom>
              <a:avLst/>
              <a:gdLst/>
              <a:ahLst/>
              <a:cxnLst>
                <a:cxn ang="0">
                  <a:pos x="0" y="84"/>
                </a:cxn>
                <a:cxn ang="0">
                  <a:pos x="246" y="78"/>
                </a:cxn>
                <a:cxn ang="0">
                  <a:pos x="234" y="60"/>
                </a:cxn>
                <a:cxn ang="0">
                  <a:pos x="222" y="24"/>
                </a:cxn>
                <a:cxn ang="0">
                  <a:pos x="204" y="24"/>
                </a:cxn>
                <a:cxn ang="0">
                  <a:pos x="186" y="18"/>
                </a:cxn>
                <a:cxn ang="0">
                  <a:pos x="144" y="60"/>
                </a:cxn>
                <a:cxn ang="0">
                  <a:pos x="150" y="0"/>
                </a:cxn>
                <a:cxn ang="0">
                  <a:pos x="96" y="66"/>
                </a:cxn>
                <a:cxn ang="0">
                  <a:pos x="90" y="48"/>
                </a:cxn>
                <a:cxn ang="0">
                  <a:pos x="60" y="84"/>
                </a:cxn>
                <a:cxn ang="0">
                  <a:pos x="0" y="84"/>
                </a:cxn>
              </a:cxnLst>
              <a:rect l="0" t="0" r="r" b="b"/>
              <a:pathLst>
                <a:path w="253" h="92">
                  <a:moveTo>
                    <a:pt x="0" y="84"/>
                  </a:moveTo>
                  <a:cubicBezTo>
                    <a:pt x="82" y="82"/>
                    <a:pt x="164" y="86"/>
                    <a:pt x="246" y="78"/>
                  </a:cubicBezTo>
                  <a:cubicBezTo>
                    <a:pt x="253" y="77"/>
                    <a:pt x="237" y="67"/>
                    <a:pt x="234" y="60"/>
                  </a:cubicBezTo>
                  <a:cubicBezTo>
                    <a:pt x="229" y="48"/>
                    <a:pt x="222" y="24"/>
                    <a:pt x="222" y="24"/>
                  </a:cubicBezTo>
                  <a:cubicBezTo>
                    <a:pt x="211" y="56"/>
                    <a:pt x="222" y="39"/>
                    <a:pt x="204" y="24"/>
                  </a:cubicBezTo>
                  <a:cubicBezTo>
                    <a:pt x="199" y="20"/>
                    <a:pt x="192" y="20"/>
                    <a:pt x="186" y="18"/>
                  </a:cubicBezTo>
                  <a:cubicBezTo>
                    <a:pt x="179" y="47"/>
                    <a:pt x="172" y="51"/>
                    <a:pt x="144" y="60"/>
                  </a:cubicBezTo>
                  <a:cubicBezTo>
                    <a:pt x="159" y="16"/>
                    <a:pt x="159" y="36"/>
                    <a:pt x="150" y="0"/>
                  </a:cubicBezTo>
                  <a:cubicBezTo>
                    <a:pt x="104" y="12"/>
                    <a:pt x="130" y="32"/>
                    <a:pt x="96" y="66"/>
                  </a:cubicBezTo>
                  <a:cubicBezTo>
                    <a:pt x="94" y="60"/>
                    <a:pt x="96" y="50"/>
                    <a:pt x="90" y="48"/>
                  </a:cubicBezTo>
                  <a:cubicBezTo>
                    <a:pt x="49" y="32"/>
                    <a:pt x="76" y="77"/>
                    <a:pt x="60" y="84"/>
                  </a:cubicBezTo>
                  <a:cubicBezTo>
                    <a:pt x="42" y="92"/>
                    <a:pt x="20" y="84"/>
                    <a:pt x="0" y="84"/>
                  </a:cubicBezTo>
                  <a:close/>
                </a:path>
              </a:pathLst>
            </a:custGeom>
            <a:blipFill dpi="0" rotWithShape="0">
              <a:blip r:embed="rId5" cstate="print"/>
              <a:srcRect/>
              <a:stretch>
                <a:fillRect/>
              </a:stretch>
            </a:blipFill>
            <a:ln w="3175">
              <a:solidFill>
                <a:schemeClr val="tx1"/>
              </a:solidFill>
              <a:round/>
              <a:headEnd/>
              <a:tailEnd/>
            </a:ln>
            <a:effectLst/>
          </p:spPr>
          <p:txBody>
            <a:bodyPr wrap="none"/>
            <a:lstStyle/>
            <a:p>
              <a:endParaRPr lang="tr-TR"/>
            </a:p>
          </p:txBody>
        </p:sp>
        <p:sp>
          <p:nvSpPr>
            <p:cNvPr id="20" name="Freeform 6" descr="lineoffire_anim"/>
            <p:cNvSpPr>
              <a:spLocks/>
            </p:cNvSpPr>
            <p:nvPr/>
          </p:nvSpPr>
          <p:spPr bwMode="auto">
            <a:xfrm>
              <a:off x="4296" y="2530"/>
              <a:ext cx="536" cy="257"/>
            </a:xfrm>
            <a:custGeom>
              <a:avLst/>
              <a:gdLst/>
              <a:ahLst/>
              <a:cxnLst>
                <a:cxn ang="0">
                  <a:pos x="0" y="218"/>
                </a:cxn>
                <a:cxn ang="0">
                  <a:pos x="510" y="224"/>
                </a:cxn>
                <a:cxn ang="0">
                  <a:pos x="516" y="182"/>
                </a:cxn>
                <a:cxn ang="0">
                  <a:pos x="492" y="188"/>
                </a:cxn>
                <a:cxn ang="0">
                  <a:pos x="492" y="128"/>
                </a:cxn>
                <a:cxn ang="0">
                  <a:pos x="486" y="146"/>
                </a:cxn>
                <a:cxn ang="0">
                  <a:pos x="474" y="164"/>
                </a:cxn>
                <a:cxn ang="0">
                  <a:pos x="456" y="62"/>
                </a:cxn>
                <a:cxn ang="0">
                  <a:pos x="432" y="128"/>
                </a:cxn>
                <a:cxn ang="0">
                  <a:pos x="396" y="152"/>
                </a:cxn>
                <a:cxn ang="0">
                  <a:pos x="420" y="74"/>
                </a:cxn>
                <a:cxn ang="0">
                  <a:pos x="378" y="68"/>
                </a:cxn>
                <a:cxn ang="0">
                  <a:pos x="342" y="164"/>
                </a:cxn>
                <a:cxn ang="0">
                  <a:pos x="354" y="8"/>
                </a:cxn>
                <a:cxn ang="0">
                  <a:pos x="324" y="14"/>
                </a:cxn>
                <a:cxn ang="0">
                  <a:pos x="342" y="74"/>
                </a:cxn>
                <a:cxn ang="0">
                  <a:pos x="300" y="20"/>
                </a:cxn>
                <a:cxn ang="0">
                  <a:pos x="270" y="128"/>
                </a:cxn>
                <a:cxn ang="0">
                  <a:pos x="276" y="170"/>
                </a:cxn>
                <a:cxn ang="0">
                  <a:pos x="252" y="164"/>
                </a:cxn>
                <a:cxn ang="0">
                  <a:pos x="276" y="98"/>
                </a:cxn>
                <a:cxn ang="0">
                  <a:pos x="240" y="56"/>
                </a:cxn>
                <a:cxn ang="0">
                  <a:pos x="198" y="122"/>
                </a:cxn>
                <a:cxn ang="0">
                  <a:pos x="132" y="206"/>
                </a:cxn>
                <a:cxn ang="0">
                  <a:pos x="102" y="176"/>
                </a:cxn>
                <a:cxn ang="0">
                  <a:pos x="96" y="194"/>
                </a:cxn>
                <a:cxn ang="0">
                  <a:pos x="78" y="206"/>
                </a:cxn>
                <a:cxn ang="0">
                  <a:pos x="36" y="212"/>
                </a:cxn>
                <a:cxn ang="0">
                  <a:pos x="0" y="200"/>
                </a:cxn>
                <a:cxn ang="0">
                  <a:pos x="126" y="224"/>
                </a:cxn>
                <a:cxn ang="0">
                  <a:pos x="198" y="212"/>
                </a:cxn>
                <a:cxn ang="0">
                  <a:pos x="438" y="224"/>
                </a:cxn>
                <a:cxn ang="0">
                  <a:pos x="456" y="230"/>
                </a:cxn>
              </a:cxnLst>
              <a:rect l="0" t="0" r="r" b="b"/>
              <a:pathLst>
                <a:path w="536" h="257">
                  <a:moveTo>
                    <a:pt x="0" y="218"/>
                  </a:moveTo>
                  <a:cubicBezTo>
                    <a:pt x="170" y="220"/>
                    <a:pt x="343" y="257"/>
                    <a:pt x="510" y="224"/>
                  </a:cubicBezTo>
                  <a:cubicBezTo>
                    <a:pt x="516" y="216"/>
                    <a:pt x="536" y="194"/>
                    <a:pt x="516" y="182"/>
                  </a:cubicBezTo>
                  <a:cubicBezTo>
                    <a:pt x="509" y="178"/>
                    <a:pt x="500" y="186"/>
                    <a:pt x="492" y="188"/>
                  </a:cubicBezTo>
                  <a:cubicBezTo>
                    <a:pt x="499" y="166"/>
                    <a:pt x="506" y="156"/>
                    <a:pt x="492" y="128"/>
                  </a:cubicBezTo>
                  <a:cubicBezTo>
                    <a:pt x="489" y="122"/>
                    <a:pt x="489" y="140"/>
                    <a:pt x="486" y="146"/>
                  </a:cubicBezTo>
                  <a:cubicBezTo>
                    <a:pt x="483" y="152"/>
                    <a:pt x="478" y="158"/>
                    <a:pt x="474" y="164"/>
                  </a:cubicBezTo>
                  <a:cubicBezTo>
                    <a:pt x="484" y="125"/>
                    <a:pt x="485" y="91"/>
                    <a:pt x="456" y="62"/>
                  </a:cubicBezTo>
                  <a:cubicBezTo>
                    <a:pt x="414" y="76"/>
                    <a:pt x="454" y="57"/>
                    <a:pt x="432" y="128"/>
                  </a:cubicBezTo>
                  <a:cubicBezTo>
                    <a:pt x="427" y="145"/>
                    <a:pt x="409" y="148"/>
                    <a:pt x="396" y="152"/>
                  </a:cubicBezTo>
                  <a:cubicBezTo>
                    <a:pt x="406" y="121"/>
                    <a:pt x="415" y="111"/>
                    <a:pt x="420" y="74"/>
                  </a:cubicBezTo>
                  <a:cubicBezTo>
                    <a:pt x="411" y="27"/>
                    <a:pt x="407" y="39"/>
                    <a:pt x="378" y="68"/>
                  </a:cubicBezTo>
                  <a:cubicBezTo>
                    <a:pt x="373" y="108"/>
                    <a:pt x="376" y="141"/>
                    <a:pt x="342" y="164"/>
                  </a:cubicBezTo>
                  <a:cubicBezTo>
                    <a:pt x="375" y="114"/>
                    <a:pt x="358" y="75"/>
                    <a:pt x="354" y="8"/>
                  </a:cubicBezTo>
                  <a:cubicBezTo>
                    <a:pt x="344" y="10"/>
                    <a:pt x="330" y="6"/>
                    <a:pt x="324" y="14"/>
                  </a:cubicBezTo>
                  <a:cubicBezTo>
                    <a:pt x="303" y="45"/>
                    <a:pt x="395" y="92"/>
                    <a:pt x="342" y="74"/>
                  </a:cubicBezTo>
                  <a:cubicBezTo>
                    <a:pt x="313" y="31"/>
                    <a:pt x="328" y="48"/>
                    <a:pt x="300" y="20"/>
                  </a:cubicBezTo>
                  <a:cubicBezTo>
                    <a:pt x="310" y="70"/>
                    <a:pt x="332" y="107"/>
                    <a:pt x="270" y="128"/>
                  </a:cubicBezTo>
                  <a:cubicBezTo>
                    <a:pt x="272" y="142"/>
                    <a:pt x="282" y="157"/>
                    <a:pt x="276" y="170"/>
                  </a:cubicBezTo>
                  <a:cubicBezTo>
                    <a:pt x="272" y="177"/>
                    <a:pt x="256" y="171"/>
                    <a:pt x="252" y="164"/>
                  </a:cubicBezTo>
                  <a:cubicBezTo>
                    <a:pt x="244" y="148"/>
                    <a:pt x="271" y="113"/>
                    <a:pt x="276" y="98"/>
                  </a:cubicBezTo>
                  <a:cubicBezTo>
                    <a:pt x="273" y="75"/>
                    <a:pt x="277" y="0"/>
                    <a:pt x="240" y="56"/>
                  </a:cubicBezTo>
                  <a:cubicBezTo>
                    <a:pt x="230" y="90"/>
                    <a:pt x="232" y="111"/>
                    <a:pt x="198" y="122"/>
                  </a:cubicBezTo>
                  <a:cubicBezTo>
                    <a:pt x="191" y="178"/>
                    <a:pt x="188" y="195"/>
                    <a:pt x="132" y="206"/>
                  </a:cubicBezTo>
                  <a:cubicBezTo>
                    <a:pt x="129" y="201"/>
                    <a:pt x="113" y="173"/>
                    <a:pt x="102" y="176"/>
                  </a:cubicBezTo>
                  <a:cubicBezTo>
                    <a:pt x="96" y="178"/>
                    <a:pt x="100" y="189"/>
                    <a:pt x="96" y="194"/>
                  </a:cubicBezTo>
                  <a:cubicBezTo>
                    <a:pt x="91" y="200"/>
                    <a:pt x="84" y="202"/>
                    <a:pt x="78" y="206"/>
                  </a:cubicBezTo>
                  <a:cubicBezTo>
                    <a:pt x="40" y="181"/>
                    <a:pt x="56" y="152"/>
                    <a:pt x="36" y="212"/>
                  </a:cubicBezTo>
                  <a:cubicBezTo>
                    <a:pt x="6" y="192"/>
                    <a:pt x="12" y="165"/>
                    <a:pt x="0" y="200"/>
                  </a:cubicBezTo>
                  <a:cubicBezTo>
                    <a:pt x="18" y="253"/>
                    <a:pt x="81" y="227"/>
                    <a:pt x="126" y="224"/>
                  </a:cubicBezTo>
                  <a:cubicBezTo>
                    <a:pt x="150" y="221"/>
                    <a:pt x="174" y="211"/>
                    <a:pt x="198" y="212"/>
                  </a:cubicBezTo>
                  <a:cubicBezTo>
                    <a:pt x="278" y="214"/>
                    <a:pt x="438" y="224"/>
                    <a:pt x="438" y="224"/>
                  </a:cubicBezTo>
                  <a:cubicBezTo>
                    <a:pt x="444" y="226"/>
                    <a:pt x="456" y="230"/>
                    <a:pt x="456" y="230"/>
                  </a:cubicBezTo>
                </a:path>
              </a:pathLst>
            </a:custGeom>
            <a:blipFill dpi="0" rotWithShape="0">
              <a:blip r:embed="rId4" cstate="print"/>
              <a:srcRect/>
              <a:stretch>
                <a:fillRect/>
              </a:stretch>
            </a:blipFill>
            <a:ln w="3175">
              <a:solidFill>
                <a:schemeClr val="tx1"/>
              </a:solidFill>
              <a:round/>
              <a:headEnd/>
              <a:tailEnd/>
            </a:ln>
            <a:effectLst/>
          </p:spPr>
          <p:txBody>
            <a:bodyPr wrap="none"/>
            <a:lstStyle/>
            <a:p>
              <a:endParaRPr lang="tr-TR"/>
            </a:p>
          </p:txBody>
        </p:sp>
        <p:sp>
          <p:nvSpPr>
            <p:cNvPr id="21" name="Freeform 5" descr="lineoffire_anim"/>
            <p:cNvSpPr>
              <a:spLocks/>
            </p:cNvSpPr>
            <p:nvPr/>
          </p:nvSpPr>
          <p:spPr bwMode="auto">
            <a:xfrm>
              <a:off x="4422" y="2056"/>
              <a:ext cx="175" cy="203"/>
            </a:xfrm>
            <a:custGeom>
              <a:avLst/>
              <a:gdLst/>
              <a:ahLst/>
              <a:cxnLst>
                <a:cxn ang="0">
                  <a:pos x="30" y="182"/>
                </a:cxn>
                <a:cxn ang="0">
                  <a:pos x="150" y="164"/>
                </a:cxn>
                <a:cxn ang="0">
                  <a:pos x="132" y="68"/>
                </a:cxn>
                <a:cxn ang="0">
                  <a:pos x="102" y="140"/>
                </a:cxn>
                <a:cxn ang="0">
                  <a:pos x="108" y="104"/>
                </a:cxn>
                <a:cxn ang="0">
                  <a:pos x="120" y="86"/>
                </a:cxn>
                <a:cxn ang="0">
                  <a:pos x="114" y="32"/>
                </a:cxn>
                <a:cxn ang="0">
                  <a:pos x="84" y="38"/>
                </a:cxn>
                <a:cxn ang="0">
                  <a:pos x="54" y="86"/>
                </a:cxn>
                <a:cxn ang="0">
                  <a:pos x="60" y="32"/>
                </a:cxn>
                <a:cxn ang="0">
                  <a:pos x="12" y="68"/>
                </a:cxn>
                <a:cxn ang="0">
                  <a:pos x="18" y="104"/>
                </a:cxn>
                <a:cxn ang="0">
                  <a:pos x="30" y="140"/>
                </a:cxn>
                <a:cxn ang="0">
                  <a:pos x="48" y="164"/>
                </a:cxn>
                <a:cxn ang="0">
                  <a:pos x="0" y="158"/>
                </a:cxn>
                <a:cxn ang="0">
                  <a:pos x="114" y="182"/>
                </a:cxn>
              </a:cxnLst>
              <a:rect l="0" t="0" r="r" b="b"/>
              <a:pathLst>
                <a:path w="175" h="203">
                  <a:moveTo>
                    <a:pt x="30" y="182"/>
                  </a:moveTo>
                  <a:cubicBezTo>
                    <a:pt x="71" y="177"/>
                    <a:pt x="110" y="172"/>
                    <a:pt x="150" y="164"/>
                  </a:cubicBezTo>
                  <a:cubicBezTo>
                    <a:pt x="161" y="131"/>
                    <a:pt x="175" y="82"/>
                    <a:pt x="132" y="68"/>
                  </a:cubicBezTo>
                  <a:cubicBezTo>
                    <a:pt x="117" y="91"/>
                    <a:pt x="110" y="115"/>
                    <a:pt x="102" y="140"/>
                  </a:cubicBezTo>
                  <a:cubicBezTo>
                    <a:pt x="98" y="152"/>
                    <a:pt x="104" y="116"/>
                    <a:pt x="108" y="104"/>
                  </a:cubicBezTo>
                  <a:cubicBezTo>
                    <a:pt x="110" y="97"/>
                    <a:pt x="116" y="92"/>
                    <a:pt x="120" y="86"/>
                  </a:cubicBezTo>
                  <a:cubicBezTo>
                    <a:pt x="118" y="68"/>
                    <a:pt x="120" y="49"/>
                    <a:pt x="114" y="32"/>
                  </a:cubicBezTo>
                  <a:cubicBezTo>
                    <a:pt x="102" y="0"/>
                    <a:pt x="88" y="30"/>
                    <a:pt x="84" y="38"/>
                  </a:cubicBezTo>
                  <a:cubicBezTo>
                    <a:pt x="63" y="85"/>
                    <a:pt x="86" y="64"/>
                    <a:pt x="54" y="86"/>
                  </a:cubicBezTo>
                  <a:cubicBezTo>
                    <a:pt x="64" y="55"/>
                    <a:pt x="80" y="62"/>
                    <a:pt x="60" y="32"/>
                  </a:cubicBezTo>
                  <a:cubicBezTo>
                    <a:pt x="33" y="39"/>
                    <a:pt x="21" y="41"/>
                    <a:pt x="12" y="68"/>
                  </a:cubicBezTo>
                  <a:cubicBezTo>
                    <a:pt x="14" y="80"/>
                    <a:pt x="13" y="93"/>
                    <a:pt x="18" y="104"/>
                  </a:cubicBezTo>
                  <a:cubicBezTo>
                    <a:pt x="35" y="143"/>
                    <a:pt x="43" y="102"/>
                    <a:pt x="30" y="140"/>
                  </a:cubicBezTo>
                  <a:cubicBezTo>
                    <a:pt x="47" y="146"/>
                    <a:pt x="90" y="150"/>
                    <a:pt x="48" y="164"/>
                  </a:cubicBezTo>
                  <a:cubicBezTo>
                    <a:pt x="6" y="136"/>
                    <a:pt x="20" y="128"/>
                    <a:pt x="0" y="158"/>
                  </a:cubicBezTo>
                  <a:cubicBezTo>
                    <a:pt x="15" y="203"/>
                    <a:pt x="72" y="182"/>
                    <a:pt x="114" y="182"/>
                  </a:cubicBezTo>
                </a:path>
              </a:pathLst>
            </a:custGeom>
            <a:blipFill dpi="0" rotWithShape="0">
              <a:blip r:embed="rId4" cstate="print"/>
              <a:srcRect/>
              <a:stretch>
                <a:fillRect/>
              </a:stretch>
            </a:blipFill>
            <a:ln w="3175">
              <a:solidFill>
                <a:schemeClr val="tx1"/>
              </a:solidFill>
              <a:round/>
              <a:headEnd/>
              <a:tailEnd/>
            </a:ln>
            <a:effectLst/>
          </p:spPr>
          <p:txBody>
            <a:bodyPr wrap="none"/>
            <a:lstStyle/>
            <a:p>
              <a:endParaRPr lang="tr-TR"/>
            </a:p>
          </p:txBody>
        </p:sp>
        <p:sp>
          <p:nvSpPr>
            <p:cNvPr id="22" name="Freeform 4" descr="lineoffire_anim"/>
            <p:cNvSpPr>
              <a:spLocks/>
            </p:cNvSpPr>
            <p:nvPr/>
          </p:nvSpPr>
          <p:spPr bwMode="auto">
            <a:xfrm>
              <a:off x="4400" y="1476"/>
              <a:ext cx="436" cy="246"/>
            </a:xfrm>
            <a:custGeom>
              <a:avLst/>
              <a:gdLst/>
              <a:ahLst/>
              <a:cxnLst>
                <a:cxn ang="0">
                  <a:pos x="46" y="228"/>
                </a:cxn>
                <a:cxn ang="0">
                  <a:pos x="16" y="162"/>
                </a:cxn>
                <a:cxn ang="0">
                  <a:pos x="4" y="126"/>
                </a:cxn>
                <a:cxn ang="0">
                  <a:pos x="10" y="90"/>
                </a:cxn>
                <a:cxn ang="0">
                  <a:pos x="28" y="108"/>
                </a:cxn>
                <a:cxn ang="0">
                  <a:pos x="34" y="144"/>
                </a:cxn>
                <a:cxn ang="0">
                  <a:pos x="52" y="150"/>
                </a:cxn>
                <a:cxn ang="0">
                  <a:pos x="88" y="162"/>
                </a:cxn>
                <a:cxn ang="0">
                  <a:pos x="106" y="108"/>
                </a:cxn>
                <a:cxn ang="0">
                  <a:pos x="118" y="72"/>
                </a:cxn>
                <a:cxn ang="0">
                  <a:pos x="124" y="54"/>
                </a:cxn>
                <a:cxn ang="0">
                  <a:pos x="130" y="138"/>
                </a:cxn>
                <a:cxn ang="0">
                  <a:pos x="172" y="192"/>
                </a:cxn>
                <a:cxn ang="0">
                  <a:pos x="166" y="162"/>
                </a:cxn>
                <a:cxn ang="0">
                  <a:pos x="154" y="126"/>
                </a:cxn>
                <a:cxn ang="0">
                  <a:pos x="190" y="126"/>
                </a:cxn>
                <a:cxn ang="0">
                  <a:pos x="244" y="36"/>
                </a:cxn>
                <a:cxn ang="0">
                  <a:pos x="244" y="84"/>
                </a:cxn>
                <a:cxn ang="0">
                  <a:pos x="208" y="120"/>
                </a:cxn>
                <a:cxn ang="0">
                  <a:pos x="238" y="174"/>
                </a:cxn>
                <a:cxn ang="0">
                  <a:pos x="250" y="126"/>
                </a:cxn>
                <a:cxn ang="0">
                  <a:pos x="274" y="66"/>
                </a:cxn>
                <a:cxn ang="0">
                  <a:pos x="298" y="168"/>
                </a:cxn>
                <a:cxn ang="0">
                  <a:pos x="328" y="108"/>
                </a:cxn>
                <a:cxn ang="0">
                  <a:pos x="322" y="78"/>
                </a:cxn>
                <a:cxn ang="0">
                  <a:pos x="286" y="42"/>
                </a:cxn>
                <a:cxn ang="0">
                  <a:pos x="322" y="0"/>
                </a:cxn>
                <a:cxn ang="0">
                  <a:pos x="334" y="24"/>
                </a:cxn>
                <a:cxn ang="0">
                  <a:pos x="328" y="60"/>
                </a:cxn>
                <a:cxn ang="0">
                  <a:pos x="358" y="6"/>
                </a:cxn>
                <a:cxn ang="0">
                  <a:pos x="376" y="108"/>
                </a:cxn>
                <a:cxn ang="0">
                  <a:pos x="358" y="144"/>
                </a:cxn>
                <a:cxn ang="0">
                  <a:pos x="376" y="138"/>
                </a:cxn>
                <a:cxn ang="0">
                  <a:pos x="406" y="108"/>
                </a:cxn>
                <a:cxn ang="0">
                  <a:pos x="424" y="168"/>
                </a:cxn>
                <a:cxn ang="0">
                  <a:pos x="436" y="204"/>
                </a:cxn>
                <a:cxn ang="0">
                  <a:pos x="208" y="228"/>
                </a:cxn>
                <a:cxn ang="0">
                  <a:pos x="46" y="228"/>
                </a:cxn>
              </a:cxnLst>
              <a:rect l="0" t="0" r="r" b="b"/>
              <a:pathLst>
                <a:path w="436" h="246">
                  <a:moveTo>
                    <a:pt x="46" y="228"/>
                  </a:moveTo>
                  <a:cubicBezTo>
                    <a:pt x="35" y="207"/>
                    <a:pt x="25" y="184"/>
                    <a:pt x="16" y="162"/>
                  </a:cubicBezTo>
                  <a:cubicBezTo>
                    <a:pt x="11" y="150"/>
                    <a:pt x="4" y="126"/>
                    <a:pt x="4" y="126"/>
                  </a:cubicBezTo>
                  <a:cubicBezTo>
                    <a:pt x="6" y="114"/>
                    <a:pt x="0" y="97"/>
                    <a:pt x="10" y="90"/>
                  </a:cubicBezTo>
                  <a:cubicBezTo>
                    <a:pt x="17" y="85"/>
                    <a:pt x="25" y="100"/>
                    <a:pt x="28" y="108"/>
                  </a:cubicBezTo>
                  <a:cubicBezTo>
                    <a:pt x="33" y="119"/>
                    <a:pt x="28" y="133"/>
                    <a:pt x="34" y="144"/>
                  </a:cubicBezTo>
                  <a:cubicBezTo>
                    <a:pt x="37" y="149"/>
                    <a:pt x="46" y="148"/>
                    <a:pt x="52" y="150"/>
                  </a:cubicBezTo>
                  <a:cubicBezTo>
                    <a:pt x="76" y="174"/>
                    <a:pt x="77" y="207"/>
                    <a:pt x="88" y="162"/>
                  </a:cubicBezTo>
                  <a:cubicBezTo>
                    <a:pt x="77" y="130"/>
                    <a:pt x="78" y="149"/>
                    <a:pt x="106" y="108"/>
                  </a:cubicBezTo>
                  <a:cubicBezTo>
                    <a:pt x="113" y="97"/>
                    <a:pt x="114" y="84"/>
                    <a:pt x="118" y="72"/>
                  </a:cubicBezTo>
                  <a:cubicBezTo>
                    <a:pt x="120" y="66"/>
                    <a:pt x="124" y="54"/>
                    <a:pt x="124" y="54"/>
                  </a:cubicBezTo>
                  <a:cubicBezTo>
                    <a:pt x="163" y="67"/>
                    <a:pt x="149" y="110"/>
                    <a:pt x="130" y="138"/>
                  </a:cubicBezTo>
                  <a:cubicBezTo>
                    <a:pt x="137" y="167"/>
                    <a:pt x="147" y="176"/>
                    <a:pt x="172" y="192"/>
                  </a:cubicBezTo>
                  <a:cubicBezTo>
                    <a:pt x="170" y="182"/>
                    <a:pt x="169" y="172"/>
                    <a:pt x="166" y="162"/>
                  </a:cubicBezTo>
                  <a:cubicBezTo>
                    <a:pt x="163" y="150"/>
                    <a:pt x="154" y="126"/>
                    <a:pt x="154" y="126"/>
                  </a:cubicBezTo>
                  <a:cubicBezTo>
                    <a:pt x="164" y="75"/>
                    <a:pt x="169" y="95"/>
                    <a:pt x="190" y="126"/>
                  </a:cubicBezTo>
                  <a:cubicBezTo>
                    <a:pt x="199" y="89"/>
                    <a:pt x="211" y="58"/>
                    <a:pt x="244" y="36"/>
                  </a:cubicBezTo>
                  <a:cubicBezTo>
                    <a:pt x="250" y="54"/>
                    <a:pt x="257" y="64"/>
                    <a:pt x="244" y="84"/>
                  </a:cubicBezTo>
                  <a:cubicBezTo>
                    <a:pt x="235" y="98"/>
                    <a:pt x="208" y="120"/>
                    <a:pt x="208" y="120"/>
                  </a:cubicBezTo>
                  <a:cubicBezTo>
                    <a:pt x="214" y="149"/>
                    <a:pt x="210" y="165"/>
                    <a:pt x="238" y="174"/>
                  </a:cubicBezTo>
                  <a:cubicBezTo>
                    <a:pt x="243" y="158"/>
                    <a:pt x="244" y="141"/>
                    <a:pt x="250" y="126"/>
                  </a:cubicBezTo>
                  <a:cubicBezTo>
                    <a:pt x="258" y="104"/>
                    <a:pt x="268" y="90"/>
                    <a:pt x="274" y="66"/>
                  </a:cubicBezTo>
                  <a:cubicBezTo>
                    <a:pt x="296" y="99"/>
                    <a:pt x="294" y="126"/>
                    <a:pt x="298" y="168"/>
                  </a:cubicBezTo>
                  <a:cubicBezTo>
                    <a:pt x="308" y="138"/>
                    <a:pt x="294" y="119"/>
                    <a:pt x="328" y="108"/>
                  </a:cubicBezTo>
                  <a:cubicBezTo>
                    <a:pt x="326" y="98"/>
                    <a:pt x="327" y="87"/>
                    <a:pt x="322" y="78"/>
                  </a:cubicBezTo>
                  <a:cubicBezTo>
                    <a:pt x="313" y="64"/>
                    <a:pt x="286" y="42"/>
                    <a:pt x="286" y="42"/>
                  </a:cubicBezTo>
                  <a:cubicBezTo>
                    <a:pt x="294" y="17"/>
                    <a:pt x="307" y="22"/>
                    <a:pt x="322" y="0"/>
                  </a:cubicBezTo>
                  <a:cubicBezTo>
                    <a:pt x="326" y="8"/>
                    <a:pt x="333" y="15"/>
                    <a:pt x="334" y="24"/>
                  </a:cubicBezTo>
                  <a:cubicBezTo>
                    <a:pt x="335" y="36"/>
                    <a:pt x="316" y="60"/>
                    <a:pt x="328" y="60"/>
                  </a:cubicBezTo>
                  <a:cubicBezTo>
                    <a:pt x="342" y="60"/>
                    <a:pt x="353" y="20"/>
                    <a:pt x="358" y="6"/>
                  </a:cubicBezTo>
                  <a:cubicBezTo>
                    <a:pt x="389" y="53"/>
                    <a:pt x="391" y="39"/>
                    <a:pt x="376" y="108"/>
                  </a:cubicBezTo>
                  <a:cubicBezTo>
                    <a:pt x="376" y="109"/>
                    <a:pt x="353" y="139"/>
                    <a:pt x="358" y="144"/>
                  </a:cubicBezTo>
                  <a:cubicBezTo>
                    <a:pt x="362" y="148"/>
                    <a:pt x="370" y="140"/>
                    <a:pt x="376" y="138"/>
                  </a:cubicBezTo>
                  <a:cubicBezTo>
                    <a:pt x="377" y="137"/>
                    <a:pt x="397" y="101"/>
                    <a:pt x="406" y="108"/>
                  </a:cubicBezTo>
                  <a:cubicBezTo>
                    <a:pt x="412" y="112"/>
                    <a:pt x="421" y="157"/>
                    <a:pt x="424" y="168"/>
                  </a:cubicBezTo>
                  <a:cubicBezTo>
                    <a:pt x="428" y="180"/>
                    <a:pt x="436" y="204"/>
                    <a:pt x="436" y="204"/>
                  </a:cubicBezTo>
                  <a:cubicBezTo>
                    <a:pt x="372" y="246"/>
                    <a:pt x="208" y="228"/>
                    <a:pt x="208" y="228"/>
                  </a:cubicBezTo>
                  <a:cubicBezTo>
                    <a:pt x="37" y="222"/>
                    <a:pt x="0" y="182"/>
                    <a:pt x="46" y="228"/>
                  </a:cubicBezTo>
                  <a:close/>
                </a:path>
              </a:pathLst>
            </a:custGeom>
            <a:blipFill dpi="0" rotWithShape="0">
              <a:blip r:embed="rId4" cstate="print"/>
              <a:srcRect/>
              <a:stretch>
                <a:fillRect/>
              </a:stretch>
            </a:blipFill>
            <a:ln w="3175">
              <a:solidFill>
                <a:schemeClr val="tx1"/>
              </a:solidFill>
              <a:round/>
              <a:headEnd/>
              <a:tailEnd/>
            </a:ln>
            <a:effectLst/>
          </p:spPr>
          <p:txBody>
            <a:bodyPr wrap="none"/>
            <a:lstStyle/>
            <a:p>
              <a:endParaRPr lang="tr-TR"/>
            </a:p>
          </p:txBody>
        </p:sp>
        <p:sp>
          <p:nvSpPr>
            <p:cNvPr id="23" name="Freeform 3" descr="lineoffire_anim"/>
            <p:cNvSpPr>
              <a:spLocks/>
            </p:cNvSpPr>
            <p:nvPr/>
          </p:nvSpPr>
          <p:spPr bwMode="auto">
            <a:xfrm>
              <a:off x="4248" y="946"/>
              <a:ext cx="444" cy="259"/>
            </a:xfrm>
            <a:custGeom>
              <a:avLst/>
              <a:gdLst/>
              <a:ahLst/>
              <a:cxnLst>
                <a:cxn ang="0">
                  <a:pos x="0" y="236"/>
                </a:cxn>
                <a:cxn ang="0">
                  <a:pos x="42" y="194"/>
                </a:cxn>
                <a:cxn ang="0">
                  <a:pos x="78" y="182"/>
                </a:cxn>
                <a:cxn ang="0">
                  <a:pos x="96" y="176"/>
                </a:cxn>
                <a:cxn ang="0">
                  <a:pos x="150" y="122"/>
                </a:cxn>
                <a:cxn ang="0">
                  <a:pos x="198" y="152"/>
                </a:cxn>
                <a:cxn ang="0">
                  <a:pos x="252" y="116"/>
                </a:cxn>
                <a:cxn ang="0">
                  <a:pos x="252" y="194"/>
                </a:cxn>
                <a:cxn ang="0">
                  <a:pos x="174" y="206"/>
                </a:cxn>
                <a:cxn ang="0">
                  <a:pos x="252" y="200"/>
                </a:cxn>
                <a:cxn ang="0">
                  <a:pos x="288" y="104"/>
                </a:cxn>
                <a:cxn ang="0">
                  <a:pos x="324" y="68"/>
                </a:cxn>
                <a:cxn ang="0">
                  <a:pos x="342" y="50"/>
                </a:cxn>
                <a:cxn ang="0">
                  <a:pos x="348" y="32"/>
                </a:cxn>
                <a:cxn ang="0">
                  <a:pos x="354" y="8"/>
                </a:cxn>
                <a:cxn ang="0">
                  <a:pos x="348" y="74"/>
                </a:cxn>
                <a:cxn ang="0">
                  <a:pos x="294" y="122"/>
                </a:cxn>
                <a:cxn ang="0">
                  <a:pos x="354" y="116"/>
                </a:cxn>
                <a:cxn ang="0">
                  <a:pos x="372" y="86"/>
                </a:cxn>
                <a:cxn ang="0">
                  <a:pos x="306" y="164"/>
                </a:cxn>
                <a:cxn ang="0">
                  <a:pos x="396" y="140"/>
                </a:cxn>
                <a:cxn ang="0">
                  <a:pos x="360" y="212"/>
                </a:cxn>
                <a:cxn ang="0">
                  <a:pos x="414" y="224"/>
                </a:cxn>
                <a:cxn ang="0">
                  <a:pos x="426" y="206"/>
                </a:cxn>
                <a:cxn ang="0">
                  <a:pos x="432" y="188"/>
                </a:cxn>
                <a:cxn ang="0">
                  <a:pos x="444" y="224"/>
                </a:cxn>
                <a:cxn ang="0">
                  <a:pos x="96" y="242"/>
                </a:cxn>
                <a:cxn ang="0">
                  <a:pos x="0" y="236"/>
                </a:cxn>
              </a:cxnLst>
              <a:rect l="0" t="0" r="r" b="b"/>
              <a:pathLst>
                <a:path w="444" h="259">
                  <a:moveTo>
                    <a:pt x="0" y="236"/>
                  </a:moveTo>
                  <a:cubicBezTo>
                    <a:pt x="11" y="204"/>
                    <a:pt x="1" y="222"/>
                    <a:pt x="42" y="194"/>
                  </a:cubicBezTo>
                  <a:cubicBezTo>
                    <a:pt x="53" y="187"/>
                    <a:pt x="66" y="186"/>
                    <a:pt x="78" y="182"/>
                  </a:cubicBezTo>
                  <a:cubicBezTo>
                    <a:pt x="84" y="180"/>
                    <a:pt x="96" y="176"/>
                    <a:pt x="96" y="176"/>
                  </a:cubicBezTo>
                  <a:cubicBezTo>
                    <a:pt x="117" y="145"/>
                    <a:pt x="111" y="135"/>
                    <a:pt x="150" y="122"/>
                  </a:cubicBezTo>
                  <a:cubicBezTo>
                    <a:pt x="193" y="136"/>
                    <a:pt x="179" y="123"/>
                    <a:pt x="198" y="152"/>
                  </a:cubicBezTo>
                  <a:cubicBezTo>
                    <a:pt x="232" y="144"/>
                    <a:pt x="225" y="134"/>
                    <a:pt x="252" y="116"/>
                  </a:cubicBezTo>
                  <a:cubicBezTo>
                    <a:pt x="262" y="145"/>
                    <a:pt x="267" y="153"/>
                    <a:pt x="252" y="194"/>
                  </a:cubicBezTo>
                  <a:cubicBezTo>
                    <a:pt x="248" y="204"/>
                    <a:pt x="134" y="206"/>
                    <a:pt x="174" y="206"/>
                  </a:cubicBezTo>
                  <a:cubicBezTo>
                    <a:pt x="200" y="206"/>
                    <a:pt x="226" y="202"/>
                    <a:pt x="252" y="200"/>
                  </a:cubicBezTo>
                  <a:cubicBezTo>
                    <a:pt x="291" y="174"/>
                    <a:pt x="268" y="142"/>
                    <a:pt x="288" y="104"/>
                  </a:cubicBezTo>
                  <a:cubicBezTo>
                    <a:pt x="296" y="89"/>
                    <a:pt x="312" y="80"/>
                    <a:pt x="324" y="68"/>
                  </a:cubicBezTo>
                  <a:cubicBezTo>
                    <a:pt x="330" y="62"/>
                    <a:pt x="342" y="50"/>
                    <a:pt x="342" y="50"/>
                  </a:cubicBezTo>
                  <a:cubicBezTo>
                    <a:pt x="344" y="44"/>
                    <a:pt x="346" y="38"/>
                    <a:pt x="348" y="32"/>
                  </a:cubicBezTo>
                  <a:cubicBezTo>
                    <a:pt x="350" y="24"/>
                    <a:pt x="354" y="0"/>
                    <a:pt x="354" y="8"/>
                  </a:cubicBezTo>
                  <a:cubicBezTo>
                    <a:pt x="354" y="30"/>
                    <a:pt x="354" y="53"/>
                    <a:pt x="348" y="74"/>
                  </a:cubicBezTo>
                  <a:cubicBezTo>
                    <a:pt x="344" y="88"/>
                    <a:pt x="305" y="111"/>
                    <a:pt x="294" y="122"/>
                  </a:cubicBezTo>
                  <a:cubicBezTo>
                    <a:pt x="324" y="137"/>
                    <a:pt x="327" y="134"/>
                    <a:pt x="354" y="116"/>
                  </a:cubicBezTo>
                  <a:cubicBezTo>
                    <a:pt x="359" y="100"/>
                    <a:pt x="358" y="43"/>
                    <a:pt x="372" y="86"/>
                  </a:cubicBezTo>
                  <a:cubicBezTo>
                    <a:pt x="364" y="139"/>
                    <a:pt x="357" y="151"/>
                    <a:pt x="306" y="164"/>
                  </a:cubicBezTo>
                  <a:cubicBezTo>
                    <a:pt x="341" y="217"/>
                    <a:pt x="382" y="183"/>
                    <a:pt x="396" y="140"/>
                  </a:cubicBezTo>
                  <a:cubicBezTo>
                    <a:pt x="408" y="176"/>
                    <a:pt x="395" y="200"/>
                    <a:pt x="360" y="212"/>
                  </a:cubicBezTo>
                  <a:cubicBezTo>
                    <a:pt x="381" y="226"/>
                    <a:pt x="389" y="232"/>
                    <a:pt x="414" y="224"/>
                  </a:cubicBezTo>
                  <a:cubicBezTo>
                    <a:pt x="418" y="218"/>
                    <a:pt x="423" y="212"/>
                    <a:pt x="426" y="206"/>
                  </a:cubicBezTo>
                  <a:cubicBezTo>
                    <a:pt x="429" y="200"/>
                    <a:pt x="428" y="184"/>
                    <a:pt x="432" y="188"/>
                  </a:cubicBezTo>
                  <a:cubicBezTo>
                    <a:pt x="441" y="197"/>
                    <a:pt x="444" y="224"/>
                    <a:pt x="444" y="224"/>
                  </a:cubicBezTo>
                  <a:cubicBezTo>
                    <a:pt x="343" y="258"/>
                    <a:pt x="207" y="235"/>
                    <a:pt x="96" y="242"/>
                  </a:cubicBezTo>
                  <a:cubicBezTo>
                    <a:pt x="67" y="247"/>
                    <a:pt x="23" y="259"/>
                    <a:pt x="0" y="236"/>
                  </a:cubicBezTo>
                  <a:close/>
                </a:path>
              </a:pathLst>
            </a:custGeom>
            <a:blipFill dpi="0" rotWithShape="0">
              <a:blip r:embed="rId4" cstate="print"/>
              <a:srcRect/>
              <a:stretch>
                <a:fillRect/>
              </a:stretch>
            </a:blipFill>
            <a:ln w="3175">
              <a:solidFill>
                <a:schemeClr val="tx1"/>
              </a:solidFill>
              <a:round/>
              <a:headEnd/>
              <a:tailEnd/>
            </a:ln>
            <a:effectLst/>
          </p:spPr>
          <p:txBody>
            <a:bodyPr wrap="none"/>
            <a:lstStyle/>
            <a:p>
              <a:endParaRPr lang="tr-TR"/>
            </a:p>
          </p:txBody>
        </p:sp>
      </p:grpSp>
      <p:sp>
        <p:nvSpPr>
          <p:cNvPr id="3" name="2 Başlık"/>
          <p:cNvSpPr>
            <a:spLocks noGrp="1"/>
          </p:cNvSpPr>
          <p:nvPr>
            <p:ph type="title"/>
          </p:nvPr>
        </p:nvSpPr>
        <p:spPr/>
        <p:txBody>
          <a:bodyPr>
            <a:normAutofit/>
          </a:bodyPr>
          <a:lstStyle/>
          <a:p>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ppt_x</p:attrName>
                                        </p:attrNameLst>
                                      </p:cBhvr>
                                      <p:tavLst>
                                        <p:tav tm="0">
                                          <p:val>
                                            <p:fltVal val="0.5"/>
                                          </p:val>
                                        </p:tav>
                                        <p:tav tm="100000">
                                          <p:val>
                                            <p:strVal val="#ppt_x"/>
                                          </p:val>
                                        </p:tav>
                                      </p:tavLst>
                                    </p:anim>
                                    <p:anim calcmode="lin" valueType="num">
                                      <p:cBhvr>
                                        <p:cTn id="10"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graphicFrame>
        <p:nvGraphicFramePr>
          <p:cNvPr id="1006605" name="Object 13"/>
          <p:cNvGraphicFramePr>
            <a:graphicFrameLocks noChangeAspect="1"/>
          </p:cNvGraphicFramePr>
          <p:nvPr>
            <p:ph idx="1"/>
          </p:nvPr>
        </p:nvGraphicFramePr>
        <p:xfrm>
          <a:off x="3428206" y="2711450"/>
          <a:ext cx="1503834" cy="1357729"/>
        </p:xfrm>
        <a:graphic>
          <a:graphicData uri="http://schemas.openxmlformats.org/presentationml/2006/ole">
            <p:oleObj spid="_x0000_s27650" name="Klip" r:id="rId4" imgW="2287800" imgH="2064600" progId="">
              <p:embed/>
            </p:oleObj>
          </a:graphicData>
        </a:graphic>
      </p:graphicFrame>
      <p:graphicFrame>
        <p:nvGraphicFramePr>
          <p:cNvPr id="1006602" name="Object 10"/>
          <p:cNvGraphicFramePr>
            <a:graphicFrameLocks noChangeAspect="1"/>
          </p:cNvGraphicFramePr>
          <p:nvPr/>
        </p:nvGraphicFramePr>
        <p:xfrm>
          <a:off x="2714625" y="4214813"/>
          <a:ext cx="1262063" cy="2287587"/>
        </p:xfrm>
        <a:graphic>
          <a:graphicData uri="http://schemas.openxmlformats.org/presentationml/2006/ole">
            <p:oleObj spid="_x0000_s27651" name="Klip" r:id="rId5" imgW="1263240" imgH="2287080" progId="">
              <p:embed/>
            </p:oleObj>
          </a:graphicData>
        </a:graphic>
      </p:graphicFrame>
      <p:graphicFrame>
        <p:nvGraphicFramePr>
          <p:cNvPr id="1006595" name="Object 3"/>
          <p:cNvGraphicFramePr>
            <a:graphicFrameLocks noChangeAspect="1"/>
          </p:cNvGraphicFramePr>
          <p:nvPr/>
        </p:nvGraphicFramePr>
        <p:xfrm>
          <a:off x="357188" y="1214438"/>
          <a:ext cx="1981200" cy="2057400"/>
        </p:xfrm>
        <a:graphic>
          <a:graphicData uri="http://schemas.openxmlformats.org/presentationml/2006/ole">
            <p:oleObj spid="_x0000_s27652" name="Klip" r:id="rId6" imgW="1550520" imgH="2287800" progId="">
              <p:embed/>
            </p:oleObj>
          </a:graphicData>
        </a:graphic>
      </p:graphicFrame>
      <p:graphicFrame>
        <p:nvGraphicFramePr>
          <p:cNvPr id="1006596" name="Object 4"/>
          <p:cNvGraphicFramePr>
            <a:graphicFrameLocks noChangeAspect="1"/>
          </p:cNvGraphicFramePr>
          <p:nvPr/>
        </p:nvGraphicFramePr>
        <p:xfrm>
          <a:off x="251520" y="3140968"/>
          <a:ext cx="2606675" cy="1914525"/>
        </p:xfrm>
        <a:graphic>
          <a:graphicData uri="http://schemas.openxmlformats.org/presentationml/2006/ole">
            <p:oleObj spid="_x0000_s27653" name="Bit Eşlem Resmi" r:id="rId7" imgW="5210399" imgH="3676637" progId="PBrush">
              <p:embed/>
            </p:oleObj>
          </a:graphicData>
        </a:graphic>
      </p:graphicFrame>
      <p:graphicFrame>
        <p:nvGraphicFramePr>
          <p:cNvPr id="1006603" name="Object 11"/>
          <p:cNvGraphicFramePr>
            <a:graphicFrameLocks noChangeAspect="1"/>
          </p:cNvGraphicFramePr>
          <p:nvPr/>
        </p:nvGraphicFramePr>
        <p:xfrm>
          <a:off x="152400" y="5292725"/>
          <a:ext cx="1981200" cy="1184275"/>
        </p:xfrm>
        <a:graphic>
          <a:graphicData uri="http://schemas.openxmlformats.org/presentationml/2006/ole">
            <p:oleObj spid="_x0000_s27654" name="Klip" r:id="rId8" imgW="2286000" imgH="1184760" progId="">
              <p:embed/>
            </p:oleObj>
          </a:graphicData>
        </a:graphic>
      </p:graphicFrame>
      <p:sp>
        <p:nvSpPr>
          <p:cNvPr id="11" name="10 Dikdörtgen"/>
          <p:cNvSpPr/>
          <p:nvPr/>
        </p:nvSpPr>
        <p:spPr>
          <a:xfrm>
            <a:off x="5148064" y="1844824"/>
            <a:ext cx="3427611" cy="369332"/>
          </a:xfrm>
          <a:prstGeom prst="rect">
            <a:avLst/>
          </a:prstGeom>
        </p:spPr>
        <p:txBody>
          <a:bodyPr wrap="square">
            <a:spAutoFit/>
          </a:bodyPr>
          <a:lstStyle/>
          <a:p>
            <a:r>
              <a:rPr lang="tr-TR" b="1" dirty="0" smtClean="0">
                <a:latin typeface="Times New Roman" pitchFamily="18" charset="0"/>
              </a:rPr>
              <a:t>1.TELAŞLANMAYINIZ</a:t>
            </a:r>
            <a:endParaRPr lang="tr-TR" b="1" dirty="0">
              <a:latin typeface="Times New Roman" pitchFamily="18" charset="0"/>
            </a:endParaRPr>
          </a:p>
        </p:txBody>
      </p:sp>
      <p:sp>
        <p:nvSpPr>
          <p:cNvPr id="12" name="11 Dikdörtgen"/>
          <p:cNvSpPr/>
          <p:nvPr/>
        </p:nvSpPr>
        <p:spPr>
          <a:xfrm>
            <a:off x="2286000" y="2967335"/>
            <a:ext cx="4572000" cy="369332"/>
          </a:xfrm>
          <a:prstGeom prst="rect">
            <a:avLst/>
          </a:prstGeom>
        </p:spPr>
        <p:txBody>
          <a:bodyPr>
            <a:spAutoFit/>
          </a:bodyPr>
          <a:lstStyle/>
          <a:p>
            <a:r>
              <a:rPr lang="tr-TR" b="1" dirty="0" smtClean="0">
                <a:solidFill>
                  <a:srgbClr val="FF0000"/>
                </a:solidFill>
                <a:latin typeface="Times New Roman" pitchFamily="18" charset="0"/>
              </a:rPr>
              <a:t>.</a:t>
            </a:r>
            <a:endParaRPr lang="tr-TR" b="1" dirty="0">
              <a:solidFill>
                <a:srgbClr val="FF0000"/>
              </a:solidFill>
              <a:latin typeface="Times New Roman" pitchFamily="18" charset="0"/>
            </a:endParaRPr>
          </a:p>
        </p:txBody>
      </p:sp>
      <p:sp>
        <p:nvSpPr>
          <p:cNvPr id="13" name="12 Dikdörtgen"/>
          <p:cNvSpPr/>
          <p:nvPr/>
        </p:nvSpPr>
        <p:spPr>
          <a:xfrm>
            <a:off x="5292080" y="2564904"/>
            <a:ext cx="3435995" cy="1200329"/>
          </a:xfrm>
          <a:prstGeom prst="rect">
            <a:avLst/>
          </a:prstGeom>
        </p:spPr>
        <p:txBody>
          <a:bodyPr wrap="square">
            <a:spAutoFit/>
          </a:bodyPr>
          <a:lstStyle/>
          <a:p>
            <a:pPr lvl="0"/>
            <a:r>
              <a:rPr lang="tr-TR" b="1" dirty="0" smtClean="0">
                <a:latin typeface="Times New Roman" pitchFamily="18" charset="0"/>
              </a:rPr>
              <a:t>2.BULUNDUĞUNUZ YERDE YANGIN İHBAR</a:t>
            </a:r>
          </a:p>
          <a:p>
            <a:pPr lvl="0"/>
            <a:r>
              <a:rPr lang="tr-TR" b="1" dirty="0" smtClean="0">
                <a:latin typeface="Times New Roman" pitchFamily="18" charset="0"/>
              </a:rPr>
              <a:t> DÜĞMESİ VARSA ONA BASINIZ.</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nodeType="clickEffect">
                                  <p:stCondLst>
                                    <p:cond delay="0"/>
                                  </p:stCondLst>
                                  <p:childTnLst>
                                    <p:set>
                                      <p:cBhvr>
                                        <p:cTn id="6" dur="1" fill="hold">
                                          <p:stCondLst>
                                            <p:cond delay="0"/>
                                          </p:stCondLst>
                                        </p:cTn>
                                        <p:tgtEl>
                                          <p:spTgt spid="1006605"/>
                                        </p:tgtEl>
                                        <p:attrNameLst>
                                          <p:attrName>style.visibility</p:attrName>
                                        </p:attrNameLst>
                                      </p:cBhvr>
                                      <p:to>
                                        <p:strVal val="visible"/>
                                      </p:to>
                                    </p:set>
                                    <p:anim calcmode="lin" valueType="num">
                                      <p:cBhvr>
                                        <p:cTn id="7" dur="500" fill="hold"/>
                                        <p:tgtEl>
                                          <p:spTgt spid="1006605"/>
                                        </p:tgtEl>
                                        <p:attrNameLst>
                                          <p:attrName>ppt_x</p:attrName>
                                        </p:attrNameLst>
                                      </p:cBhvr>
                                      <p:tavLst>
                                        <p:tav tm="0">
                                          <p:val>
                                            <p:strVal val="#ppt_x"/>
                                          </p:val>
                                        </p:tav>
                                        <p:tav tm="100000">
                                          <p:val>
                                            <p:strVal val="#ppt_x"/>
                                          </p:val>
                                        </p:tav>
                                      </p:tavLst>
                                    </p:anim>
                                    <p:anim calcmode="lin" valueType="num">
                                      <p:cBhvr>
                                        <p:cTn id="8" dur="500" fill="hold"/>
                                        <p:tgtEl>
                                          <p:spTgt spid="1006605"/>
                                        </p:tgtEl>
                                        <p:attrNameLst>
                                          <p:attrName>ppt_y</p:attrName>
                                        </p:attrNameLst>
                                      </p:cBhvr>
                                      <p:tavLst>
                                        <p:tav tm="0">
                                          <p:val>
                                            <p:strVal val="#ppt_y+#ppt_h/2"/>
                                          </p:val>
                                        </p:tav>
                                        <p:tav tm="100000">
                                          <p:val>
                                            <p:strVal val="#ppt_y"/>
                                          </p:val>
                                        </p:tav>
                                      </p:tavLst>
                                    </p:anim>
                                    <p:anim calcmode="lin" valueType="num">
                                      <p:cBhvr>
                                        <p:cTn id="9" dur="500" fill="hold"/>
                                        <p:tgtEl>
                                          <p:spTgt spid="1006605"/>
                                        </p:tgtEl>
                                        <p:attrNameLst>
                                          <p:attrName>ppt_w</p:attrName>
                                        </p:attrNameLst>
                                      </p:cBhvr>
                                      <p:tavLst>
                                        <p:tav tm="0">
                                          <p:val>
                                            <p:strVal val="#ppt_w"/>
                                          </p:val>
                                        </p:tav>
                                        <p:tav tm="100000">
                                          <p:val>
                                            <p:strVal val="#ppt_w"/>
                                          </p:val>
                                        </p:tav>
                                      </p:tavLst>
                                    </p:anim>
                                    <p:anim calcmode="lin" valueType="num">
                                      <p:cBhvr>
                                        <p:cTn id="10" dur="500" fill="hold"/>
                                        <p:tgtEl>
                                          <p:spTgt spid="100660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KAMERA.WAV"/>
                                        </p:tgtEl>
                                      </p:cMediaNode>
                                    </p:audio>
                                  </p:sub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1006602"/>
                                        </p:tgtEl>
                                        <p:attrNameLst>
                                          <p:attrName>style.visibility</p:attrName>
                                        </p:attrNameLst>
                                      </p:cBhvr>
                                      <p:to>
                                        <p:strVal val="visible"/>
                                      </p:to>
                                    </p:set>
                                    <p:animEffect transition="in" filter="slide(fromBottom)">
                                      <p:cBhvr>
                                        <p:cTn id="15" dur="500"/>
                                        <p:tgtEl>
                                          <p:spTgt spid="1006602"/>
                                        </p:tgtEl>
                                      </p:cBhvr>
                                    </p:animEffect>
                                  </p:childTnLst>
                                  <p:subTnLst>
                                    <p:audio>
                                      <p:cMediaNode>
                                        <p:cTn display="0" masterRel="sameClick">
                                          <p:stCondLst>
                                            <p:cond evt="begin" delay="0">
                                              <p:tn val="13"/>
                                            </p:cond>
                                          </p:stCondLst>
                                          <p:endCondLst>
                                            <p:cond evt="onStopAudio" delay="0">
                                              <p:tgtEl>
                                                <p:sldTgt/>
                                              </p:tgtEl>
                                            </p:cond>
                                          </p:endCondLst>
                                        </p:cTn>
                                        <p:tgtEl>
                                          <p:sndTgt r:embed="rId3" name="KAMERA.WAV"/>
                                        </p:tgtEl>
                                      </p:cMediaNode>
                                    </p:audio>
                                  </p:subTnLst>
                                </p:cTn>
                              </p:par>
                            </p:childTnLst>
                          </p:cTn>
                        </p:par>
                      </p:childTnLst>
                    </p:cTn>
                  </p:par>
                  <p:par>
                    <p:cTn id="16" fill="hold">
                      <p:stCondLst>
                        <p:cond delay="indefinite"/>
                      </p:stCondLst>
                      <p:childTnLst>
                        <p:par>
                          <p:cTn id="17" fill="hold">
                            <p:stCondLst>
                              <p:cond delay="0"/>
                            </p:stCondLst>
                            <p:childTnLst>
                              <p:par>
                                <p:cTn id="18" presetID="17" presetClass="entr" presetSubtype="4" fill="hold" nodeType="clickEffect">
                                  <p:stCondLst>
                                    <p:cond delay="0"/>
                                  </p:stCondLst>
                                  <p:childTnLst>
                                    <p:set>
                                      <p:cBhvr>
                                        <p:cTn id="19" dur="1" fill="hold">
                                          <p:stCondLst>
                                            <p:cond delay="0"/>
                                          </p:stCondLst>
                                        </p:cTn>
                                        <p:tgtEl>
                                          <p:spTgt spid="1006595"/>
                                        </p:tgtEl>
                                        <p:attrNameLst>
                                          <p:attrName>style.visibility</p:attrName>
                                        </p:attrNameLst>
                                      </p:cBhvr>
                                      <p:to>
                                        <p:strVal val="visible"/>
                                      </p:to>
                                    </p:set>
                                    <p:anim calcmode="lin" valueType="num">
                                      <p:cBhvr>
                                        <p:cTn id="20" dur="500" fill="hold"/>
                                        <p:tgtEl>
                                          <p:spTgt spid="1006595"/>
                                        </p:tgtEl>
                                        <p:attrNameLst>
                                          <p:attrName>ppt_x</p:attrName>
                                        </p:attrNameLst>
                                      </p:cBhvr>
                                      <p:tavLst>
                                        <p:tav tm="0">
                                          <p:val>
                                            <p:strVal val="#ppt_x"/>
                                          </p:val>
                                        </p:tav>
                                        <p:tav tm="100000">
                                          <p:val>
                                            <p:strVal val="#ppt_x"/>
                                          </p:val>
                                        </p:tav>
                                      </p:tavLst>
                                    </p:anim>
                                    <p:anim calcmode="lin" valueType="num">
                                      <p:cBhvr>
                                        <p:cTn id="21" dur="500" fill="hold"/>
                                        <p:tgtEl>
                                          <p:spTgt spid="1006595"/>
                                        </p:tgtEl>
                                        <p:attrNameLst>
                                          <p:attrName>ppt_y</p:attrName>
                                        </p:attrNameLst>
                                      </p:cBhvr>
                                      <p:tavLst>
                                        <p:tav tm="0">
                                          <p:val>
                                            <p:strVal val="#ppt_y+#ppt_h/2"/>
                                          </p:val>
                                        </p:tav>
                                        <p:tav tm="100000">
                                          <p:val>
                                            <p:strVal val="#ppt_y"/>
                                          </p:val>
                                        </p:tav>
                                      </p:tavLst>
                                    </p:anim>
                                    <p:anim calcmode="lin" valueType="num">
                                      <p:cBhvr>
                                        <p:cTn id="22" dur="500" fill="hold"/>
                                        <p:tgtEl>
                                          <p:spTgt spid="1006595"/>
                                        </p:tgtEl>
                                        <p:attrNameLst>
                                          <p:attrName>ppt_w</p:attrName>
                                        </p:attrNameLst>
                                      </p:cBhvr>
                                      <p:tavLst>
                                        <p:tav tm="0">
                                          <p:val>
                                            <p:strVal val="#ppt_w"/>
                                          </p:val>
                                        </p:tav>
                                        <p:tav tm="100000">
                                          <p:val>
                                            <p:strVal val="#ppt_w"/>
                                          </p:val>
                                        </p:tav>
                                      </p:tavLst>
                                    </p:anim>
                                    <p:anim calcmode="lin" valueType="num">
                                      <p:cBhvr>
                                        <p:cTn id="23" dur="500" fill="hold"/>
                                        <p:tgtEl>
                                          <p:spTgt spid="100659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8"/>
                                            </p:cond>
                                          </p:stCondLst>
                                          <p:endCondLst>
                                            <p:cond evt="onStopAudio" delay="0">
                                              <p:tgtEl>
                                                <p:sldTgt/>
                                              </p:tgtEl>
                                            </p:cond>
                                          </p:endCondLst>
                                        </p:cTn>
                                        <p:tgtEl>
                                          <p:sndTgt r:embed="rId3" name="KAMERA.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006596"/>
                                        </p:tgtEl>
                                        <p:attrNameLst>
                                          <p:attrName>style.visibility</p:attrName>
                                        </p:attrNameLst>
                                      </p:cBhvr>
                                      <p:to>
                                        <p:strVal val="visible"/>
                                      </p:to>
                                    </p:set>
                                    <p:animEffect transition="in" filter="wipe(up)">
                                      <p:cBhvr>
                                        <p:cTn id="28" dur="500"/>
                                        <p:tgtEl>
                                          <p:spTgt spid="1006596"/>
                                        </p:tgtEl>
                                      </p:cBhvr>
                                    </p:animEffect>
                                  </p:childTnLst>
                                  <p:subTnLst>
                                    <p:audio>
                                      <p:cMediaNode>
                                        <p:cTn display="0" masterRel="sameClick">
                                          <p:stCondLst>
                                            <p:cond evt="begin" delay="0">
                                              <p:tn val="26"/>
                                            </p:cond>
                                          </p:stCondLst>
                                          <p:endCondLst>
                                            <p:cond evt="onStopAudio" delay="0">
                                              <p:tgtEl>
                                                <p:sldTgt/>
                                              </p:tgtEl>
                                            </p:cond>
                                          </p:endCondLst>
                                        </p:cTn>
                                        <p:tgtEl>
                                          <p:sndTgt r:embed="rId3" name="KAMERA.WAV"/>
                                        </p:tgtEl>
                                      </p:cMediaNode>
                                    </p:audio>
                                  </p:sub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006603"/>
                                        </p:tgtEl>
                                        <p:attrNameLst>
                                          <p:attrName>style.visibility</p:attrName>
                                        </p:attrNameLst>
                                      </p:cBhvr>
                                      <p:to>
                                        <p:strVal val="visible"/>
                                      </p:to>
                                    </p:set>
                                    <p:animEffect transition="in" filter="dissolve">
                                      <p:cBhvr>
                                        <p:cTn id="33" dur="500"/>
                                        <p:tgtEl>
                                          <p:spTgt spid="1006603"/>
                                        </p:tgtEl>
                                      </p:cBhvr>
                                    </p:animEffect>
                                  </p:childTnLst>
                                  <p:subTnLst>
                                    <p:audio>
                                      <p:cMediaNode>
                                        <p:cTn display="0" masterRel="sameClick">
                                          <p:stCondLst>
                                            <p:cond evt="begin" delay="0">
                                              <p:tn val="31"/>
                                            </p:cond>
                                          </p:stCondLst>
                                          <p:endCondLst>
                                            <p:cond evt="onStopAudio" delay="0">
                                              <p:tgtEl>
                                                <p:sldTgt/>
                                              </p:tgtEl>
                                            </p:cond>
                                          </p:endCondLst>
                                        </p:cTn>
                                        <p:tgtEl>
                                          <p:sndTgt r:embed="rId3" name="K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lnSpcReduction="10000"/>
          </a:bodyPr>
          <a:lstStyle/>
          <a:p>
            <a:r>
              <a:rPr lang="tr-TR" dirty="0" smtClean="0">
                <a:solidFill>
                  <a:srgbClr val="FF0000"/>
                </a:solidFill>
              </a:rPr>
              <a:t>Sivil Savunma</a:t>
            </a:r>
            <a:r>
              <a:rPr lang="tr-TR" dirty="0" smtClean="0"/>
              <a:t>; düşman taarruzlarına, tabii afetlere ve büyük yangınlara karşı halkın can ve mal kaybının asgari hadde indirilmesi, hayati ehemmiyeti haiz her türlü resmi ve hususi tesis ve teşekküllerin korunması ve faaliyetlerinin idamesi için acil tamir ve ıslahı, savunma gayretlerinin sivil halk tarafından azami surette desteklenmesi ve cephe gerisi maneviyatının muhafazası maksadıyla alınacak her türlü silahsız koruyucu ve kurtarıcı tedbir ve faaliyetleri ihtiva eder.</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sz="2800" b="1" dirty="0" smtClean="0"/>
              <a:t>Önlemek, ödemekten daha ucuzdur</a:t>
            </a:r>
            <a:r>
              <a:rPr lang="tr-TR" sz="2800" b="1" dirty="0" smtClean="0">
                <a:solidFill>
                  <a:srgbClr val="FF3399"/>
                </a:solidFill>
              </a:rPr>
              <a:t>.</a:t>
            </a:r>
          </a:p>
          <a:p>
            <a:endParaRPr lang="tr-TR" sz="2800" b="1" dirty="0" smtClean="0">
              <a:solidFill>
                <a:srgbClr val="FF3399"/>
              </a:solidFill>
            </a:endParaRPr>
          </a:p>
          <a:p>
            <a:endParaRPr lang="tr-TR" sz="2800" b="1" dirty="0" smtClean="0">
              <a:solidFill>
                <a:srgbClr val="FF3399"/>
              </a:solidFill>
            </a:endParaRPr>
          </a:p>
          <a:p>
            <a:endParaRPr lang="tr-TR" sz="2800" b="1" dirty="0" smtClean="0">
              <a:solidFill>
                <a:srgbClr val="FF3399"/>
              </a:solidFill>
            </a:endParaRPr>
          </a:p>
          <a:p>
            <a:endParaRPr lang="tr-TR" sz="2800" b="1" dirty="0" smtClean="0">
              <a:solidFill>
                <a:srgbClr val="FF3399"/>
              </a:solidFill>
            </a:endParaRPr>
          </a:p>
          <a:p>
            <a:endParaRPr lang="tr-TR" sz="2800" b="1" dirty="0" smtClean="0">
              <a:solidFill>
                <a:srgbClr val="FF3399"/>
              </a:solidFill>
            </a:endParaRPr>
          </a:p>
          <a:p>
            <a:endParaRPr lang="tr-TR" sz="2800" b="1" dirty="0" smtClean="0">
              <a:solidFill>
                <a:srgbClr val="FF3399"/>
              </a:solidFill>
            </a:endParaRPr>
          </a:p>
          <a:p>
            <a:r>
              <a:rPr lang="tr-TR" sz="2800" b="1" dirty="0" smtClean="0">
                <a:solidFill>
                  <a:srgbClr val="FF3399"/>
                </a:solidFill>
              </a:rPr>
              <a:t>                 </a:t>
            </a:r>
            <a:r>
              <a:rPr lang="tr-TR" sz="3200" dirty="0" smtClean="0"/>
              <a:t>TEŞEKKÜRLER</a:t>
            </a:r>
          </a:p>
        </p:txBody>
      </p:sp>
      <p:sp>
        <p:nvSpPr>
          <p:cNvPr id="3" name="2 Başlık"/>
          <p:cNvSpPr>
            <a:spLocks noGrp="1"/>
          </p:cNvSpPr>
          <p:nvPr>
            <p:ph type="title"/>
          </p:nvPr>
        </p:nvSpPr>
        <p:spPr/>
        <p:txBody>
          <a:bodyPr/>
          <a:lstStyle/>
          <a:p>
            <a:endParaRPr lang="tr-TR"/>
          </a:p>
        </p:txBody>
      </p:sp>
      <p:sp>
        <p:nvSpPr>
          <p:cNvPr id="4" name="3 Gülen Yüz"/>
          <p:cNvSpPr/>
          <p:nvPr/>
        </p:nvSpPr>
        <p:spPr>
          <a:xfrm>
            <a:off x="3131840" y="2420888"/>
            <a:ext cx="2088232" cy="199452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7" end="7"/>
                                            </p:txEl>
                                          </p:spTgt>
                                        </p:tgtEl>
                                        <p:attrNameLst>
                                          <p:attrName>style.visibility</p:attrName>
                                        </p:attrNameLst>
                                      </p:cBhvr>
                                      <p:to>
                                        <p:strVal val="visible"/>
                                      </p:to>
                                    </p:set>
                                    <p:animEffect transition="in" filter="fade">
                                      <p:cBhvr>
                                        <p:cTn id="12"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a:lnSpc>
                <a:spcPct val="80000"/>
              </a:lnSpc>
            </a:pPr>
            <a:r>
              <a:rPr lang="tr-TR" sz="2800" b="1" u="sng" dirty="0" smtClean="0"/>
              <a:t>Yasa Hükmünde Yer Alan Amaçlar Şunlardır: </a:t>
            </a:r>
            <a:endParaRPr lang="tr-TR" sz="2800" dirty="0" smtClean="0"/>
          </a:p>
          <a:p>
            <a:pPr>
              <a:lnSpc>
                <a:spcPct val="80000"/>
              </a:lnSpc>
            </a:pPr>
            <a:r>
              <a:rPr lang="tr-TR" sz="2800" dirty="0" smtClean="0"/>
              <a:t>1-Halkın can ve mal kaybının en az düzeye indirilmesi </a:t>
            </a:r>
          </a:p>
          <a:p>
            <a:pPr>
              <a:lnSpc>
                <a:spcPct val="80000"/>
              </a:lnSpc>
            </a:pPr>
            <a:r>
              <a:rPr lang="tr-TR" sz="2800" dirty="0" smtClean="0"/>
              <a:t>2-Hayatı önemi olan her türlü resmi ve özel kurum ve kuruluşların korunması, </a:t>
            </a:r>
          </a:p>
          <a:p>
            <a:pPr>
              <a:lnSpc>
                <a:spcPct val="80000"/>
              </a:lnSpc>
            </a:pPr>
            <a:r>
              <a:rPr lang="tr-TR" sz="2800" dirty="0" smtClean="0"/>
              <a:t>3-Bu kurum ve kuruluşların etkinliklerinin sürdürülmesi için ivedi onarım ve yenileştirmenin yapılması, </a:t>
            </a:r>
          </a:p>
          <a:p>
            <a:pPr>
              <a:lnSpc>
                <a:spcPct val="80000"/>
              </a:lnSpc>
            </a:pPr>
            <a:r>
              <a:rPr lang="tr-TR" sz="2800" dirty="0" smtClean="0"/>
              <a:t>4-Savunma çabalarının sivil halk tarafından en geniş ölçüde desteklenmesi, </a:t>
            </a:r>
          </a:p>
          <a:p>
            <a:pPr>
              <a:lnSpc>
                <a:spcPct val="80000"/>
              </a:lnSpc>
            </a:pPr>
            <a:r>
              <a:rPr lang="tr-TR" sz="2800" dirty="0" smtClean="0"/>
              <a:t>5-Cephe gerisinin moralinin korunması, </a:t>
            </a:r>
          </a:p>
          <a:p>
            <a:endParaRPr lang="tr-TR" dirty="0"/>
          </a:p>
        </p:txBody>
      </p:sp>
      <p:sp>
        <p:nvSpPr>
          <p:cNvPr id="3" name="2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539552" y="1124744"/>
            <a:ext cx="8147248" cy="4882547"/>
          </a:xfrm>
        </p:spPr>
        <p:txBody>
          <a:bodyPr>
            <a:normAutofit/>
          </a:bodyPr>
          <a:lstStyle/>
          <a:p>
            <a:pPr>
              <a:buNone/>
            </a:pPr>
            <a:r>
              <a:rPr lang="tr-TR" sz="2000" b="1" dirty="0" smtClean="0">
                <a:solidFill>
                  <a:srgbClr val="00004B"/>
                </a:solidFill>
                <a:latin typeface="Verdana" pitchFamily="34" charset="0"/>
              </a:rPr>
              <a:t>Yararlı ateş yakılan yerler dışında, kontrolü elden çıkmış yanma olayıdır.</a:t>
            </a:r>
            <a:endParaRPr lang="en-US" sz="2000" b="1" dirty="0" smtClean="0">
              <a:solidFill>
                <a:srgbClr val="00004B"/>
              </a:solidFill>
              <a:latin typeface="Verdana" pitchFamily="34" charset="0"/>
            </a:endParaRPr>
          </a:p>
          <a:p>
            <a:pPr>
              <a:buNone/>
            </a:pPr>
            <a:r>
              <a:rPr lang="tr-TR" dirty="0" smtClean="0"/>
              <a:t/>
            </a:r>
            <a:br>
              <a:rPr lang="tr-TR" dirty="0" smtClean="0"/>
            </a:br>
            <a:endParaRPr lang="tr-TR" dirty="0"/>
          </a:p>
        </p:txBody>
      </p:sp>
      <p:sp>
        <p:nvSpPr>
          <p:cNvPr id="3" name="2 Başlık"/>
          <p:cNvSpPr>
            <a:spLocks noGrp="1"/>
          </p:cNvSpPr>
          <p:nvPr>
            <p:ph type="title"/>
          </p:nvPr>
        </p:nvSpPr>
        <p:spPr/>
        <p:txBody>
          <a:bodyPr/>
          <a:lstStyle/>
          <a:p>
            <a:r>
              <a:rPr lang="tr-TR" dirty="0" smtClean="0">
                <a:solidFill>
                  <a:srgbClr val="FF0000"/>
                </a:solidFill>
              </a:rPr>
              <a:t>YANGIN</a:t>
            </a:r>
            <a:endParaRPr lang="tr-TR" dirty="0">
              <a:solidFill>
                <a:srgbClr val="FF0000"/>
              </a:solidFill>
            </a:endParaRPr>
          </a:p>
        </p:txBody>
      </p:sp>
      <p:pic>
        <p:nvPicPr>
          <p:cNvPr id="5" name="Picture 28"/>
          <p:cNvPicPr preferRelativeResize="0">
            <a:picLocks noChangeArrowheads="1"/>
          </p:cNvPicPr>
          <p:nvPr/>
        </p:nvPicPr>
        <p:blipFill>
          <a:blip r:embed="rId2" cstate="print"/>
          <a:srcRect/>
          <a:stretch>
            <a:fillRect/>
          </a:stretch>
        </p:blipFill>
        <p:spPr bwMode="auto">
          <a:xfrm>
            <a:off x="1043608" y="1916832"/>
            <a:ext cx="6478588" cy="4318000"/>
          </a:xfrm>
          <a:prstGeom prst="rect">
            <a:avLst/>
          </a:prstGeom>
          <a:noFill/>
          <a:ln w="12700">
            <a:miter lim="800000"/>
            <a:headEnd type="none" w="sm" len="sm"/>
            <a:tailEnd type="none" w="sm" len="sm"/>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par>
                          <p:cTn id="13" fill="hold">
                            <p:stCondLst>
                              <p:cond delay="2000"/>
                            </p:stCondLst>
                            <p:childTnLst>
                              <p:par>
                                <p:cTn id="14" presetID="2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solidFill>
                  <a:srgbClr val="FF0000"/>
                </a:solidFill>
              </a:rPr>
              <a:t>Yanma</a:t>
            </a:r>
            <a:r>
              <a:rPr lang="tr-TR" dirty="0" smtClean="0"/>
              <a:t>, maddenin ısı ve oksijenle birleşmesi sonucu meydana gelen kimyasal bir olaydır.</a:t>
            </a:r>
            <a:br>
              <a:rPr lang="tr-TR" dirty="0" smtClean="0"/>
            </a:br>
            <a:r>
              <a:rPr lang="tr-TR" dirty="0" smtClean="0"/>
              <a:t>Yanma olayının meydana gelebilmesi için yanıcı madde, ısı ve oksijenin bir arada bulunması gerekmektedir Bu olaya </a:t>
            </a:r>
            <a:r>
              <a:rPr lang="tr-TR" dirty="0" smtClean="0">
                <a:solidFill>
                  <a:srgbClr val="FF0000"/>
                </a:solidFill>
              </a:rPr>
              <a:t>Yangın Üçgeni</a:t>
            </a:r>
            <a:r>
              <a:rPr lang="tr-TR" dirty="0" smtClean="0"/>
              <a:t> adı verilir</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58"/>
          <p:cNvGrpSpPr>
            <a:grpSpLocks noGrp="1"/>
          </p:cNvGrpSpPr>
          <p:nvPr>
            <p:ph idx="1"/>
          </p:nvPr>
        </p:nvGrpSpPr>
        <p:grpSpPr bwMode="auto">
          <a:xfrm>
            <a:off x="539552" y="1196752"/>
            <a:ext cx="8229600" cy="4638503"/>
            <a:chOff x="336" y="598"/>
            <a:chExt cx="5040" cy="3050"/>
          </a:xfrm>
        </p:grpSpPr>
        <p:sp>
          <p:nvSpPr>
            <p:cNvPr id="12" name="Rectangle 41"/>
            <p:cNvSpPr>
              <a:spLocks noChangeArrowheads="1"/>
            </p:cNvSpPr>
            <p:nvPr/>
          </p:nvSpPr>
          <p:spPr bwMode="auto">
            <a:xfrm>
              <a:off x="3168" y="1680"/>
              <a:ext cx="2208" cy="336"/>
            </a:xfrm>
            <a:prstGeom prst="rect">
              <a:avLst/>
            </a:prstGeom>
            <a:noFill/>
            <a:ln w="9525">
              <a:noFill/>
              <a:miter lim="800000"/>
              <a:headEnd/>
              <a:tailEnd/>
            </a:ln>
            <a:effectLst/>
          </p:spPr>
          <p:txBody>
            <a:bodyPr/>
            <a:lstStyle/>
            <a:p>
              <a:pPr marL="342900" indent="-342900" algn="ctr">
                <a:lnSpc>
                  <a:spcPct val="90000"/>
                </a:lnSpc>
                <a:spcBef>
                  <a:spcPct val="100000"/>
                </a:spcBef>
              </a:pPr>
              <a:r>
                <a:rPr lang="tr-TR" sz="1400" b="1" dirty="0">
                  <a:solidFill>
                    <a:srgbClr val="00004B"/>
                  </a:solidFill>
                  <a:latin typeface="Verdana" pitchFamily="34" charset="0"/>
                </a:rPr>
                <a:t>Yanıcı madde yoktur.</a:t>
              </a:r>
              <a:br>
                <a:rPr lang="tr-TR" sz="1400" b="1" dirty="0">
                  <a:solidFill>
                    <a:srgbClr val="00004B"/>
                  </a:solidFill>
                  <a:latin typeface="Verdana" pitchFamily="34" charset="0"/>
                </a:rPr>
              </a:br>
              <a:r>
                <a:rPr lang="tr-TR" sz="1400" b="1" dirty="0">
                  <a:solidFill>
                    <a:srgbClr val="00004B"/>
                  </a:solidFill>
                  <a:latin typeface="Verdana" pitchFamily="34" charset="0"/>
                </a:rPr>
                <a:t>Yanma yoktur.</a:t>
              </a:r>
            </a:p>
            <a:p>
              <a:pPr marL="342900" indent="-342900" algn="ctr">
                <a:lnSpc>
                  <a:spcPct val="90000"/>
                </a:lnSpc>
                <a:spcBef>
                  <a:spcPct val="100000"/>
                </a:spcBef>
              </a:pPr>
              <a:endParaRPr lang="en-US" sz="1400" b="1" dirty="0">
                <a:solidFill>
                  <a:srgbClr val="00004B"/>
                </a:solidFill>
                <a:latin typeface="Verdana" pitchFamily="34" charset="0"/>
              </a:endParaRPr>
            </a:p>
          </p:txBody>
        </p:sp>
        <p:grpSp>
          <p:nvGrpSpPr>
            <p:cNvPr id="13" name="Group 57"/>
            <p:cNvGrpSpPr>
              <a:grpSpLocks/>
            </p:cNvGrpSpPr>
            <p:nvPr/>
          </p:nvGrpSpPr>
          <p:grpSpPr bwMode="auto">
            <a:xfrm>
              <a:off x="336" y="598"/>
              <a:ext cx="4992" cy="3050"/>
              <a:chOff x="336" y="598"/>
              <a:chExt cx="4992" cy="3050"/>
            </a:xfrm>
          </p:grpSpPr>
          <p:grpSp>
            <p:nvGrpSpPr>
              <p:cNvPr id="14" name="Group 54"/>
              <p:cNvGrpSpPr>
                <a:grpSpLocks/>
              </p:cNvGrpSpPr>
              <p:nvPr/>
            </p:nvGrpSpPr>
            <p:grpSpPr bwMode="auto">
              <a:xfrm>
                <a:off x="3764" y="598"/>
                <a:ext cx="961" cy="1080"/>
                <a:chOff x="3764" y="598"/>
                <a:chExt cx="961" cy="1080"/>
              </a:xfrm>
            </p:grpSpPr>
            <p:sp>
              <p:nvSpPr>
                <p:cNvPr id="25" name="AutoShape 42"/>
                <p:cNvSpPr>
                  <a:spLocks noChangeArrowheads="1"/>
                </p:cNvSpPr>
                <p:nvPr/>
              </p:nvSpPr>
              <p:spPr bwMode="auto">
                <a:xfrm rot="-10800000">
                  <a:off x="3764" y="1444"/>
                  <a:ext cx="961" cy="1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FDBA7">
                        <a:gamma/>
                        <a:shade val="46275"/>
                        <a:invGamma/>
                      </a:srgbClr>
                    </a:gs>
                    <a:gs pos="50000">
                      <a:srgbClr val="FFDBA7"/>
                    </a:gs>
                    <a:gs pos="100000">
                      <a:srgbClr val="FFDBA7">
                        <a:gamma/>
                        <a:shade val="46275"/>
                        <a:invGamma/>
                      </a:srgbClr>
                    </a:gs>
                  </a:gsLst>
                  <a:lin ang="5400000" scaled="1"/>
                </a:gradFill>
                <a:ln w="9525">
                  <a:solidFill>
                    <a:srgbClr val="00004B"/>
                  </a:solidFill>
                  <a:miter lim="800000"/>
                  <a:headEnd/>
                  <a:tailEnd/>
                </a:ln>
                <a:effectLst/>
              </p:spPr>
              <p:txBody>
                <a:bodyPr wrap="none" anchor="ctr"/>
                <a:lstStyle/>
                <a:p>
                  <a:pPr algn="ctr">
                    <a:lnSpc>
                      <a:spcPct val="140000"/>
                    </a:lnSpc>
                    <a:spcBef>
                      <a:spcPct val="40000"/>
                    </a:spcBef>
                  </a:pPr>
                  <a:r>
                    <a:rPr lang="tr-TR" sz="900" b="1" dirty="0">
                      <a:solidFill>
                        <a:srgbClr val="00004B"/>
                      </a:solidFill>
                      <a:latin typeface="Verdana" pitchFamily="34" charset="0"/>
                    </a:rPr>
                    <a:t>ISI</a:t>
                  </a:r>
                  <a:endParaRPr lang="en-US" sz="900" b="1" dirty="0">
                    <a:solidFill>
                      <a:srgbClr val="00004B"/>
                    </a:solidFill>
                    <a:latin typeface="Verdana" pitchFamily="34" charset="0"/>
                  </a:endParaRPr>
                </a:p>
              </p:txBody>
            </p:sp>
            <p:sp>
              <p:nvSpPr>
                <p:cNvPr id="26" name="AutoShape 43"/>
                <p:cNvSpPr>
                  <a:spLocks noChangeArrowheads="1"/>
                </p:cNvSpPr>
                <p:nvPr/>
              </p:nvSpPr>
              <p:spPr bwMode="auto">
                <a:xfrm rot="3760052">
                  <a:off x="3860" y="1050"/>
                  <a:ext cx="1080" cy="17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FDBA7">
                        <a:gamma/>
                        <a:shade val="46275"/>
                        <a:invGamma/>
                      </a:srgbClr>
                    </a:gs>
                    <a:gs pos="50000">
                      <a:srgbClr val="FFDBA7"/>
                    </a:gs>
                    <a:gs pos="100000">
                      <a:srgbClr val="FFDBA7">
                        <a:gamma/>
                        <a:shade val="46275"/>
                        <a:invGamma/>
                      </a:srgbClr>
                    </a:gs>
                  </a:gsLst>
                  <a:lin ang="5400000" scaled="1"/>
                </a:gradFill>
                <a:ln w="9525">
                  <a:solidFill>
                    <a:srgbClr val="00004B"/>
                  </a:solidFill>
                  <a:miter lim="800000"/>
                  <a:headEnd/>
                  <a:tailEnd/>
                </a:ln>
                <a:effectLst/>
              </p:spPr>
              <p:txBody>
                <a:bodyPr wrap="none" anchor="ctr"/>
                <a:lstStyle/>
                <a:p>
                  <a:pPr algn="ctr">
                    <a:lnSpc>
                      <a:spcPct val="140000"/>
                    </a:lnSpc>
                    <a:spcBef>
                      <a:spcPct val="40000"/>
                    </a:spcBef>
                  </a:pPr>
                  <a:r>
                    <a:rPr lang="tr-TR" sz="900" b="1" dirty="0">
                      <a:solidFill>
                        <a:srgbClr val="00004B"/>
                      </a:solidFill>
                      <a:latin typeface="Verdana" pitchFamily="34" charset="0"/>
                    </a:rPr>
                    <a:t>OKSİJEN</a:t>
                  </a:r>
                  <a:endParaRPr lang="en-US" sz="900" b="1" dirty="0">
                    <a:solidFill>
                      <a:srgbClr val="00004B"/>
                    </a:solidFill>
                    <a:latin typeface="Verdana" pitchFamily="34" charset="0"/>
                  </a:endParaRPr>
                </a:p>
              </p:txBody>
            </p:sp>
            <p:sp>
              <p:nvSpPr>
                <p:cNvPr id="27" name="AutoShape 44"/>
                <p:cNvSpPr>
                  <a:spLocks noChangeArrowheads="1"/>
                </p:cNvSpPr>
                <p:nvPr/>
              </p:nvSpPr>
              <p:spPr bwMode="auto">
                <a:xfrm rot="-25225580">
                  <a:off x="3473" y="1076"/>
                  <a:ext cx="964" cy="15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2AB70">
                        <a:gamma/>
                        <a:shade val="46275"/>
                        <a:invGamma/>
                      </a:srgbClr>
                    </a:gs>
                    <a:gs pos="50000">
                      <a:srgbClr val="F2AB70"/>
                    </a:gs>
                    <a:gs pos="100000">
                      <a:srgbClr val="F2AB70">
                        <a:gamma/>
                        <a:shade val="46275"/>
                        <a:invGamma/>
                      </a:srgbClr>
                    </a:gs>
                  </a:gsLst>
                  <a:lin ang="5400000" scaled="1"/>
                </a:gradFill>
                <a:ln w="9525">
                  <a:solidFill>
                    <a:srgbClr val="00004B"/>
                  </a:solidFill>
                  <a:miter lim="800000"/>
                  <a:headEnd/>
                  <a:tailEnd/>
                </a:ln>
                <a:effectLst/>
              </p:spPr>
              <p:txBody>
                <a:bodyPr wrap="none" anchor="ctr"/>
                <a:lstStyle/>
                <a:p>
                  <a:pPr algn="ctr">
                    <a:lnSpc>
                      <a:spcPct val="140000"/>
                    </a:lnSpc>
                    <a:spcBef>
                      <a:spcPct val="40000"/>
                    </a:spcBef>
                  </a:pPr>
                  <a:r>
                    <a:rPr lang="tr-TR" sz="900" b="1" dirty="0">
                      <a:solidFill>
                        <a:srgbClr val="00004B"/>
                      </a:solidFill>
                      <a:latin typeface="Verdana" pitchFamily="34" charset="0"/>
                    </a:rPr>
                    <a:t>YANICI MADDE</a:t>
                  </a:r>
                  <a:endParaRPr lang="en-US" sz="900" b="1" dirty="0">
                    <a:solidFill>
                      <a:srgbClr val="00004B"/>
                    </a:solidFill>
                    <a:latin typeface="Verdana" pitchFamily="34" charset="0"/>
                  </a:endParaRPr>
                </a:p>
              </p:txBody>
            </p:sp>
          </p:grpSp>
          <p:sp>
            <p:nvSpPr>
              <p:cNvPr id="15" name="Rectangle 45"/>
              <p:cNvSpPr>
                <a:spLocks noChangeArrowheads="1"/>
              </p:cNvSpPr>
              <p:nvPr/>
            </p:nvSpPr>
            <p:spPr bwMode="auto">
              <a:xfrm>
                <a:off x="336" y="3312"/>
                <a:ext cx="2208" cy="336"/>
              </a:xfrm>
              <a:prstGeom prst="rect">
                <a:avLst/>
              </a:prstGeom>
              <a:noFill/>
              <a:ln w="9525">
                <a:noFill/>
                <a:miter lim="800000"/>
                <a:headEnd/>
                <a:tailEnd/>
              </a:ln>
              <a:effectLst/>
            </p:spPr>
            <p:txBody>
              <a:bodyPr/>
              <a:lstStyle/>
              <a:p>
                <a:pPr marL="342900" indent="-342900" algn="ctr">
                  <a:lnSpc>
                    <a:spcPct val="90000"/>
                  </a:lnSpc>
                  <a:spcBef>
                    <a:spcPct val="100000"/>
                  </a:spcBef>
                </a:pPr>
                <a:r>
                  <a:rPr lang="tr-TR" sz="1400" b="1">
                    <a:solidFill>
                      <a:srgbClr val="00004B"/>
                    </a:solidFill>
                    <a:latin typeface="Verdana" pitchFamily="34" charset="0"/>
                  </a:rPr>
                  <a:t>Oksijen yoktur veya yeterli miktarda değildir.</a:t>
                </a:r>
                <a:br>
                  <a:rPr lang="tr-TR" sz="1400" b="1">
                    <a:solidFill>
                      <a:srgbClr val="00004B"/>
                    </a:solidFill>
                    <a:latin typeface="Verdana" pitchFamily="34" charset="0"/>
                  </a:rPr>
                </a:br>
                <a:r>
                  <a:rPr lang="tr-TR" sz="1400" b="1">
                    <a:solidFill>
                      <a:srgbClr val="00004B"/>
                    </a:solidFill>
                    <a:latin typeface="Verdana" pitchFamily="34" charset="0"/>
                  </a:rPr>
                  <a:t>Yanma da yoktur.</a:t>
                </a:r>
              </a:p>
              <a:p>
                <a:pPr marL="342900" indent="-342900" algn="ctr">
                  <a:lnSpc>
                    <a:spcPct val="90000"/>
                  </a:lnSpc>
                  <a:spcBef>
                    <a:spcPct val="100000"/>
                  </a:spcBef>
                </a:pPr>
                <a:endParaRPr lang="en-US" sz="1400" b="1">
                  <a:solidFill>
                    <a:srgbClr val="00004B"/>
                  </a:solidFill>
                  <a:latin typeface="Verdana" pitchFamily="34" charset="0"/>
                </a:endParaRPr>
              </a:p>
            </p:txBody>
          </p:sp>
          <p:grpSp>
            <p:nvGrpSpPr>
              <p:cNvPr id="16" name="Group 55"/>
              <p:cNvGrpSpPr>
                <a:grpSpLocks/>
              </p:cNvGrpSpPr>
              <p:nvPr/>
            </p:nvGrpSpPr>
            <p:grpSpPr bwMode="auto">
              <a:xfrm>
                <a:off x="932" y="2256"/>
                <a:ext cx="961" cy="1054"/>
                <a:chOff x="932" y="2256"/>
                <a:chExt cx="961" cy="1054"/>
              </a:xfrm>
            </p:grpSpPr>
            <p:sp>
              <p:nvSpPr>
                <p:cNvPr id="22" name="AutoShape 46"/>
                <p:cNvSpPr>
                  <a:spLocks noChangeArrowheads="1"/>
                </p:cNvSpPr>
                <p:nvPr/>
              </p:nvSpPr>
              <p:spPr bwMode="auto">
                <a:xfrm rot="-10800000">
                  <a:off x="932" y="3076"/>
                  <a:ext cx="961" cy="1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FDBA7">
                        <a:gamma/>
                        <a:shade val="46275"/>
                        <a:invGamma/>
                      </a:srgbClr>
                    </a:gs>
                    <a:gs pos="50000">
                      <a:srgbClr val="FFDBA7"/>
                    </a:gs>
                    <a:gs pos="100000">
                      <a:srgbClr val="FFDBA7">
                        <a:gamma/>
                        <a:shade val="46275"/>
                        <a:invGamma/>
                      </a:srgbClr>
                    </a:gs>
                  </a:gsLst>
                  <a:lin ang="5400000" scaled="1"/>
                </a:gradFill>
                <a:ln w="9525">
                  <a:solidFill>
                    <a:srgbClr val="00004B"/>
                  </a:solidFill>
                  <a:miter lim="800000"/>
                  <a:headEnd/>
                  <a:tailEnd/>
                </a:ln>
                <a:effectLst/>
              </p:spPr>
              <p:txBody>
                <a:bodyPr wrap="none" anchor="ctr"/>
                <a:lstStyle/>
                <a:p>
                  <a:pPr algn="ctr">
                    <a:lnSpc>
                      <a:spcPct val="140000"/>
                    </a:lnSpc>
                    <a:spcBef>
                      <a:spcPct val="40000"/>
                    </a:spcBef>
                  </a:pPr>
                  <a:r>
                    <a:rPr lang="tr-TR" sz="900" b="1">
                      <a:solidFill>
                        <a:srgbClr val="00004B"/>
                      </a:solidFill>
                      <a:latin typeface="Verdana" pitchFamily="34" charset="0"/>
                    </a:rPr>
                    <a:t>ISI</a:t>
                  </a:r>
                  <a:endParaRPr lang="en-US" sz="900" b="1">
                    <a:solidFill>
                      <a:srgbClr val="00004B"/>
                    </a:solidFill>
                    <a:latin typeface="Verdana" pitchFamily="34" charset="0"/>
                  </a:endParaRPr>
                </a:p>
              </p:txBody>
            </p:sp>
            <p:sp>
              <p:nvSpPr>
                <p:cNvPr id="23" name="AutoShape 47"/>
                <p:cNvSpPr>
                  <a:spLocks noChangeArrowheads="1"/>
                </p:cNvSpPr>
                <p:nvPr/>
              </p:nvSpPr>
              <p:spPr bwMode="auto">
                <a:xfrm rot="-17839948">
                  <a:off x="1180" y="2660"/>
                  <a:ext cx="958" cy="15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2AB70">
                        <a:gamma/>
                        <a:shade val="46275"/>
                        <a:invGamma/>
                      </a:srgbClr>
                    </a:gs>
                    <a:gs pos="50000">
                      <a:srgbClr val="F2AB70"/>
                    </a:gs>
                    <a:gs pos="100000">
                      <a:srgbClr val="F2AB70">
                        <a:gamma/>
                        <a:shade val="46275"/>
                        <a:invGamma/>
                      </a:srgbClr>
                    </a:gs>
                  </a:gsLst>
                  <a:lin ang="5400000" scaled="1"/>
                </a:gradFill>
                <a:ln w="9525">
                  <a:solidFill>
                    <a:srgbClr val="00004B"/>
                  </a:solidFill>
                  <a:miter lim="800000"/>
                  <a:headEnd/>
                  <a:tailEnd/>
                </a:ln>
                <a:effectLst/>
              </p:spPr>
              <p:txBody>
                <a:bodyPr wrap="none" anchor="ctr"/>
                <a:lstStyle/>
                <a:p>
                  <a:pPr algn="ctr">
                    <a:lnSpc>
                      <a:spcPct val="140000"/>
                    </a:lnSpc>
                    <a:spcBef>
                      <a:spcPct val="40000"/>
                    </a:spcBef>
                  </a:pPr>
                  <a:r>
                    <a:rPr lang="tr-TR" sz="900" b="1">
                      <a:solidFill>
                        <a:srgbClr val="00004B"/>
                      </a:solidFill>
                      <a:latin typeface="Verdana" pitchFamily="34" charset="0"/>
                    </a:rPr>
                    <a:t>OKSİJEN</a:t>
                  </a:r>
                  <a:endParaRPr lang="en-US" sz="900" b="1">
                    <a:solidFill>
                      <a:srgbClr val="00004B"/>
                    </a:solidFill>
                    <a:latin typeface="Verdana" pitchFamily="34" charset="0"/>
                  </a:endParaRPr>
                </a:p>
              </p:txBody>
            </p:sp>
            <p:sp>
              <p:nvSpPr>
                <p:cNvPr id="24" name="AutoShape 48"/>
                <p:cNvSpPr>
                  <a:spLocks noChangeArrowheads="1"/>
                </p:cNvSpPr>
                <p:nvPr/>
              </p:nvSpPr>
              <p:spPr bwMode="auto">
                <a:xfrm rot="-25225580">
                  <a:off x="739" y="2750"/>
                  <a:ext cx="964" cy="15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FDBA7">
                        <a:gamma/>
                        <a:shade val="46275"/>
                        <a:invGamma/>
                      </a:srgbClr>
                    </a:gs>
                    <a:gs pos="50000">
                      <a:srgbClr val="FFDBA7"/>
                    </a:gs>
                    <a:gs pos="100000">
                      <a:srgbClr val="FFDBA7">
                        <a:gamma/>
                        <a:shade val="46275"/>
                        <a:invGamma/>
                      </a:srgbClr>
                    </a:gs>
                  </a:gsLst>
                  <a:lin ang="5400000" scaled="1"/>
                </a:gradFill>
                <a:ln w="9525">
                  <a:solidFill>
                    <a:srgbClr val="00004B"/>
                  </a:solidFill>
                  <a:miter lim="800000"/>
                  <a:headEnd/>
                  <a:tailEnd/>
                </a:ln>
                <a:effectLst/>
              </p:spPr>
              <p:txBody>
                <a:bodyPr wrap="none" anchor="ctr"/>
                <a:lstStyle/>
                <a:p>
                  <a:pPr algn="ctr">
                    <a:lnSpc>
                      <a:spcPct val="140000"/>
                    </a:lnSpc>
                    <a:spcBef>
                      <a:spcPct val="40000"/>
                    </a:spcBef>
                  </a:pPr>
                  <a:r>
                    <a:rPr lang="tr-TR" sz="900" b="1">
                      <a:solidFill>
                        <a:srgbClr val="00004B"/>
                      </a:solidFill>
                      <a:latin typeface="Verdana" pitchFamily="34" charset="0"/>
                    </a:rPr>
                    <a:t>YANICI MADDE</a:t>
                  </a:r>
                  <a:endParaRPr lang="en-US" sz="900" b="1">
                    <a:solidFill>
                      <a:srgbClr val="00004B"/>
                    </a:solidFill>
                    <a:latin typeface="Verdana" pitchFamily="34" charset="0"/>
                  </a:endParaRPr>
                </a:p>
              </p:txBody>
            </p:sp>
          </p:grpSp>
          <p:grpSp>
            <p:nvGrpSpPr>
              <p:cNvPr id="17" name="Group 56"/>
              <p:cNvGrpSpPr>
                <a:grpSpLocks/>
              </p:cNvGrpSpPr>
              <p:nvPr/>
            </p:nvGrpSpPr>
            <p:grpSpPr bwMode="auto">
              <a:xfrm>
                <a:off x="3120" y="2216"/>
                <a:ext cx="2208" cy="1384"/>
                <a:chOff x="3120" y="2216"/>
                <a:chExt cx="2208" cy="1384"/>
              </a:xfrm>
            </p:grpSpPr>
            <p:sp>
              <p:nvSpPr>
                <p:cNvPr id="18" name="Rectangle 49"/>
                <p:cNvSpPr>
                  <a:spLocks noChangeArrowheads="1"/>
                </p:cNvSpPr>
                <p:nvPr/>
              </p:nvSpPr>
              <p:spPr bwMode="auto">
                <a:xfrm>
                  <a:off x="3120" y="3264"/>
                  <a:ext cx="2208" cy="336"/>
                </a:xfrm>
                <a:prstGeom prst="rect">
                  <a:avLst/>
                </a:prstGeom>
                <a:noFill/>
                <a:ln w="9525">
                  <a:noFill/>
                  <a:miter lim="800000"/>
                  <a:headEnd/>
                  <a:tailEnd/>
                </a:ln>
                <a:effectLst/>
              </p:spPr>
              <p:txBody>
                <a:bodyPr/>
                <a:lstStyle/>
                <a:p>
                  <a:pPr marL="342900" indent="-342900" algn="ctr">
                    <a:lnSpc>
                      <a:spcPct val="90000"/>
                    </a:lnSpc>
                    <a:spcBef>
                      <a:spcPct val="100000"/>
                    </a:spcBef>
                  </a:pPr>
                  <a:r>
                    <a:rPr lang="tr-TR" sz="1400" b="1">
                      <a:solidFill>
                        <a:srgbClr val="00004B"/>
                      </a:solidFill>
                      <a:latin typeface="Verdana" pitchFamily="34" charset="0"/>
                    </a:rPr>
                    <a:t>Isı yoktur veya yeterli değildir .</a:t>
                  </a:r>
                  <a:br>
                    <a:rPr lang="tr-TR" sz="1400" b="1">
                      <a:solidFill>
                        <a:srgbClr val="00004B"/>
                      </a:solidFill>
                      <a:latin typeface="Verdana" pitchFamily="34" charset="0"/>
                    </a:rPr>
                  </a:br>
                  <a:r>
                    <a:rPr lang="tr-TR" sz="1400" b="1">
                      <a:solidFill>
                        <a:srgbClr val="00004B"/>
                      </a:solidFill>
                      <a:latin typeface="Verdana" pitchFamily="34" charset="0"/>
                    </a:rPr>
                    <a:t>Yanma yine yoktur.</a:t>
                  </a:r>
                </a:p>
                <a:p>
                  <a:pPr marL="342900" indent="-342900" algn="ctr">
                    <a:lnSpc>
                      <a:spcPct val="90000"/>
                    </a:lnSpc>
                    <a:spcBef>
                      <a:spcPct val="100000"/>
                    </a:spcBef>
                  </a:pPr>
                  <a:endParaRPr lang="en-US" sz="1400" b="1">
                    <a:solidFill>
                      <a:srgbClr val="00004B"/>
                    </a:solidFill>
                    <a:latin typeface="Verdana" pitchFamily="34" charset="0"/>
                  </a:endParaRPr>
                </a:p>
              </p:txBody>
            </p:sp>
            <p:sp>
              <p:nvSpPr>
                <p:cNvPr id="19" name="AutoShape 50"/>
                <p:cNvSpPr>
                  <a:spLocks noChangeArrowheads="1"/>
                </p:cNvSpPr>
                <p:nvPr/>
              </p:nvSpPr>
              <p:spPr bwMode="auto">
                <a:xfrm rot="-10800000">
                  <a:off x="3716" y="3084"/>
                  <a:ext cx="961" cy="1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2AB70">
                        <a:gamma/>
                        <a:shade val="46275"/>
                        <a:invGamma/>
                      </a:srgbClr>
                    </a:gs>
                    <a:gs pos="50000">
                      <a:srgbClr val="F2AB70"/>
                    </a:gs>
                    <a:gs pos="100000">
                      <a:srgbClr val="F2AB70">
                        <a:gamma/>
                        <a:shade val="46275"/>
                        <a:invGamma/>
                      </a:srgbClr>
                    </a:gs>
                  </a:gsLst>
                  <a:lin ang="5400000" scaled="1"/>
                </a:gradFill>
                <a:ln w="9525">
                  <a:solidFill>
                    <a:srgbClr val="00004B"/>
                  </a:solidFill>
                  <a:miter lim="800000"/>
                  <a:headEnd/>
                  <a:tailEnd/>
                </a:ln>
                <a:effectLst/>
              </p:spPr>
              <p:txBody>
                <a:bodyPr wrap="none" anchor="ctr"/>
                <a:lstStyle/>
                <a:p>
                  <a:pPr algn="ctr">
                    <a:lnSpc>
                      <a:spcPct val="140000"/>
                    </a:lnSpc>
                    <a:spcBef>
                      <a:spcPct val="40000"/>
                    </a:spcBef>
                  </a:pPr>
                  <a:r>
                    <a:rPr lang="tr-TR" sz="900" b="1">
                      <a:solidFill>
                        <a:srgbClr val="00004B"/>
                      </a:solidFill>
                      <a:latin typeface="Verdana" pitchFamily="34" charset="0"/>
                    </a:rPr>
                    <a:t>ISI</a:t>
                  </a:r>
                  <a:endParaRPr lang="en-US" sz="900" b="1">
                    <a:solidFill>
                      <a:srgbClr val="00004B"/>
                    </a:solidFill>
                    <a:latin typeface="Verdana" pitchFamily="34" charset="0"/>
                  </a:endParaRPr>
                </a:p>
              </p:txBody>
            </p:sp>
            <p:sp>
              <p:nvSpPr>
                <p:cNvPr id="20" name="AutoShape 51"/>
                <p:cNvSpPr>
                  <a:spLocks noChangeArrowheads="1"/>
                </p:cNvSpPr>
                <p:nvPr/>
              </p:nvSpPr>
              <p:spPr bwMode="auto">
                <a:xfrm rot="3760052">
                  <a:off x="3821" y="2658"/>
                  <a:ext cx="1021" cy="13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FDBA7">
                        <a:gamma/>
                        <a:shade val="46275"/>
                        <a:invGamma/>
                      </a:srgbClr>
                    </a:gs>
                    <a:gs pos="50000">
                      <a:srgbClr val="FFDBA7"/>
                    </a:gs>
                    <a:gs pos="100000">
                      <a:srgbClr val="FFDBA7">
                        <a:gamma/>
                        <a:shade val="46275"/>
                        <a:invGamma/>
                      </a:srgbClr>
                    </a:gs>
                  </a:gsLst>
                  <a:lin ang="5400000" scaled="1"/>
                </a:gradFill>
                <a:ln w="9525">
                  <a:solidFill>
                    <a:srgbClr val="00004B"/>
                  </a:solidFill>
                  <a:miter lim="800000"/>
                  <a:headEnd/>
                  <a:tailEnd/>
                </a:ln>
                <a:effectLst/>
              </p:spPr>
              <p:txBody>
                <a:bodyPr wrap="none" anchor="ctr"/>
                <a:lstStyle/>
                <a:p>
                  <a:pPr algn="ctr">
                    <a:lnSpc>
                      <a:spcPct val="140000"/>
                    </a:lnSpc>
                    <a:spcBef>
                      <a:spcPct val="40000"/>
                    </a:spcBef>
                  </a:pPr>
                  <a:r>
                    <a:rPr lang="tr-TR" sz="900" b="1" dirty="0">
                      <a:solidFill>
                        <a:srgbClr val="00004B"/>
                      </a:solidFill>
                      <a:latin typeface="Verdana" pitchFamily="34" charset="0"/>
                    </a:rPr>
                    <a:t>OKSİJEN</a:t>
                  </a:r>
                  <a:endParaRPr lang="en-US" sz="900" b="1" dirty="0">
                    <a:solidFill>
                      <a:srgbClr val="00004B"/>
                    </a:solidFill>
                    <a:latin typeface="Verdana" pitchFamily="34" charset="0"/>
                  </a:endParaRPr>
                </a:p>
              </p:txBody>
            </p:sp>
            <p:sp>
              <p:nvSpPr>
                <p:cNvPr id="21" name="AutoShape 52"/>
                <p:cNvSpPr>
                  <a:spLocks noChangeArrowheads="1"/>
                </p:cNvSpPr>
                <p:nvPr/>
              </p:nvSpPr>
              <p:spPr bwMode="auto">
                <a:xfrm rot="17974420">
                  <a:off x="3535" y="2631"/>
                  <a:ext cx="935" cy="12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FDBA7">
                        <a:gamma/>
                        <a:shade val="46275"/>
                        <a:invGamma/>
                      </a:srgbClr>
                    </a:gs>
                    <a:gs pos="50000">
                      <a:srgbClr val="FFDBA7"/>
                    </a:gs>
                    <a:gs pos="100000">
                      <a:srgbClr val="FFDBA7">
                        <a:gamma/>
                        <a:shade val="46275"/>
                        <a:invGamma/>
                      </a:srgbClr>
                    </a:gs>
                  </a:gsLst>
                  <a:lin ang="5400000" scaled="1"/>
                </a:gradFill>
                <a:ln w="9525">
                  <a:solidFill>
                    <a:srgbClr val="00004B"/>
                  </a:solidFill>
                  <a:miter lim="800000"/>
                  <a:headEnd/>
                  <a:tailEnd/>
                </a:ln>
                <a:effectLst/>
              </p:spPr>
              <p:txBody>
                <a:bodyPr wrap="none" anchor="ctr"/>
                <a:lstStyle/>
                <a:p>
                  <a:pPr algn="ctr">
                    <a:lnSpc>
                      <a:spcPct val="140000"/>
                    </a:lnSpc>
                    <a:spcBef>
                      <a:spcPct val="40000"/>
                    </a:spcBef>
                  </a:pPr>
                  <a:r>
                    <a:rPr lang="tr-TR" sz="900" b="1" dirty="0">
                      <a:solidFill>
                        <a:srgbClr val="00004B"/>
                      </a:solidFill>
                      <a:latin typeface="Verdana" pitchFamily="34" charset="0"/>
                    </a:rPr>
                    <a:t>YANICI MADDE</a:t>
                  </a:r>
                  <a:endParaRPr lang="en-US" sz="900" b="1" dirty="0">
                    <a:solidFill>
                      <a:srgbClr val="00004B"/>
                    </a:solidFill>
                    <a:latin typeface="Verdana" pitchFamily="34" charset="0"/>
                  </a:endParaRPr>
                </a:p>
              </p:txBody>
            </p:sp>
          </p:grpSp>
        </p:grpSp>
      </p:grpSp>
      <p:sp>
        <p:nvSpPr>
          <p:cNvPr id="3" name="2 Başlık"/>
          <p:cNvSpPr>
            <a:spLocks noGrp="1"/>
          </p:cNvSpPr>
          <p:nvPr>
            <p:ph type="title"/>
          </p:nvPr>
        </p:nvSpPr>
        <p:spPr/>
        <p:txBody>
          <a:bodyPr/>
          <a:lstStyle/>
          <a:p>
            <a:r>
              <a:rPr lang="tr-TR" sz="4400" smtClean="0">
                <a:solidFill>
                  <a:srgbClr val="00004B"/>
                </a:solidFill>
                <a:effectLst>
                  <a:outerShdw blurRad="38100" dist="38100" dir="2700000" algn="tl">
                    <a:srgbClr val="C0C0C0"/>
                  </a:outerShdw>
                </a:effectLst>
                <a:latin typeface="Verdana" pitchFamily="34" charset="0"/>
              </a:rPr>
              <a:t>     YANMA </a:t>
            </a:r>
            <a:r>
              <a:rPr lang="tr-TR" sz="4400" dirty="0" smtClean="0">
                <a:solidFill>
                  <a:srgbClr val="00004B"/>
                </a:solidFill>
                <a:effectLst>
                  <a:outerShdw blurRad="38100" dist="38100" dir="2700000" algn="tl">
                    <a:srgbClr val="C0C0C0"/>
                  </a:outerShdw>
                </a:effectLst>
                <a:latin typeface="Verdana" pitchFamily="34" charset="0"/>
              </a:rPr>
              <a:t>KOŞULLARI</a:t>
            </a:r>
            <a:endParaRPr lang="tr-TR" dirty="0"/>
          </a:p>
        </p:txBody>
      </p:sp>
      <p:grpSp>
        <p:nvGrpSpPr>
          <p:cNvPr id="4" name="Group 36"/>
          <p:cNvGrpSpPr>
            <a:grpSpLocks/>
          </p:cNvGrpSpPr>
          <p:nvPr/>
        </p:nvGrpSpPr>
        <p:grpSpPr bwMode="auto">
          <a:xfrm>
            <a:off x="1981200" y="1196752"/>
            <a:ext cx="800100" cy="1224186"/>
            <a:chOff x="1248" y="672"/>
            <a:chExt cx="504" cy="853"/>
          </a:xfrm>
        </p:grpSpPr>
        <p:sp>
          <p:nvSpPr>
            <p:cNvPr id="5" name="Rectangle 33" descr="lineoffire_anim"/>
            <p:cNvSpPr>
              <a:spLocks noChangeArrowheads="1"/>
            </p:cNvSpPr>
            <p:nvPr/>
          </p:nvSpPr>
          <p:spPr bwMode="auto">
            <a:xfrm>
              <a:off x="1282" y="1008"/>
              <a:ext cx="432" cy="468"/>
            </a:xfrm>
            <a:prstGeom prst="rect">
              <a:avLst/>
            </a:prstGeom>
            <a:blipFill dpi="0" rotWithShape="0">
              <a:blip r:embed="rId2" cstate="print"/>
              <a:srcRect/>
              <a:stretch>
                <a:fillRect/>
              </a:stretch>
            </a:blipFill>
            <a:ln w="9525">
              <a:noFill/>
              <a:miter lim="800000"/>
              <a:headEnd/>
              <a:tailEnd/>
            </a:ln>
            <a:effectLst/>
          </p:spPr>
          <p:txBody>
            <a:bodyPr wrap="none" anchor="ctr"/>
            <a:lstStyle/>
            <a:p>
              <a:endParaRPr lang="tr-TR"/>
            </a:p>
          </p:txBody>
        </p:sp>
        <p:sp>
          <p:nvSpPr>
            <p:cNvPr id="6" name="Rectangle 34" descr="lineoffire_anim"/>
            <p:cNvSpPr>
              <a:spLocks noChangeArrowheads="1"/>
            </p:cNvSpPr>
            <p:nvPr/>
          </p:nvSpPr>
          <p:spPr bwMode="auto">
            <a:xfrm rot="19882773" flipH="1">
              <a:off x="1704" y="673"/>
              <a:ext cx="48" cy="852"/>
            </a:xfrm>
            <a:prstGeom prst="rect">
              <a:avLst/>
            </a:prstGeom>
            <a:blipFill dpi="0" rotWithShape="0">
              <a:blip r:embed="rId2" cstate="print"/>
              <a:srcRect/>
              <a:stretch>
                <a:fillRect/>
              </a:stretch>
            </a:blipFill>
            <a:ln w="9525">
              <a:noFill/>
              <a:miter lim="800000"/>
              <a:headEnd/>
              <a:tailEnd/>
            </a:ln>
            <a:effectLst/>
          </p:spPr>
          <p:txBody>
            <a:bodyPr wrap="none" anchor="ctr"/>
            <a:lstStyle/>
            <a:p>
              <a:endParaRPr lang="tr-TR"/>
            </a:p>
          </p:txBody>
        </p:sp>
        <p:sp>
          <p:nvSpPr>
            <p:cNvPr id="7" name="Rectangle 35" descr="lineoffire_anim"/>
            <p:cNvSpPr>
              <a:spLocks noChangeArrowheads="1"/>
            </p:cNvSpPr>
            <p:nvPr/>
          </p:nvSpPr>
          <p:spPr bwMode="auto">
            <a:xfrm rot="1668011" flipH="1">
              <a:off x="1248" y="672"/>
              <a:ext cx="48" cy="852"/>
            </a:xfrm>
            <a:prstGeom prst="rect">
              <a:avLst/>
            </a:prstGeom>
            <a:blipFill dpi="0" rotWithShape="0">
              <a:blip r:embed="rId2" cstate="print"/>
              <a:srcRect/>
              <a:stretch>
                <a:fillRect/>
              </a:stretch>
            </a:blipFill>
            <a:ln w="9525">
              <a:noFill/>
              <a:miter lim="800000"/>
              <a:headEnd/>
              <a:tailEnd/>
            </a:ln>
            <a:effectLst/>
          </p:spPr>
          <p:txBody>
            <a:bodyPr wrap="none" anchor="ctr"/>
            <a:lstStyle/>
            <a:p>
              <a:endParaRPr lang="tr-TR"/>
            </a:p>
          </p:txBody>
        </p:sp>
      </p:grpSp>
      <p:sp>
        <p:nvSpPr>
          <p:cNvPr id="8" name="AutoShape 8"/>
          <p:cNvSpPr>
            <a:spLocks noChangeArrowheads="1"/>
          </p:cNvSpPr>
          <p:nvPr/>
        </p:nvSpPr>
        <p:spPr bwMode="auto">
          <a:xfrm rot="-10800000">
            <a:off x="1600200" y="2292350"/>
            <a:ext cx="1525588" cy="21748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FDBA7">
                  <a:gamma/>
                  <a:shade val="46275"/>
                  <a:invGamma/>
                </a:srgbClr>
              </a:gs>
              <a:gs pos="50000">
                <a:srgbClr val="FFDBA7"/>
              </a:gs>
              <a:gs pos="100000">
                <a:srgbClr val="FFDBA7">
                  <a:gamma/>
                  <a:shade val="46275"/>
                  <a:invGamma/>
                </a:srgbClr>
              </a:gs>
            </a:gsLst>
            <a:lin ang="5400000" scaled="1"/>
          </a:gradFill>
          <a:ln w="9525">
            <a:solidFill>
              <a:srgbClr val="00004B"/>
            </a:solidFill>
            <a:miter lim="800000"/>
            <a:headEnd/>
            <a:tailEnd/>
          </a:ln>
          <a:effectLst/>
        </p:spPr>
        <p:txBody>
          <a:bodyPr wrap="none" anchor="ctr"/>
          <a:lstStyle/>
          <a:p>
            <a:pPr algn="ctr">
              <a:lnSpc>
                <a:spcPct val="140000"/>
              </a:lnSpc>
              <a:spcBef>
                <a:spcPct val="40000"/>
              </a:spcBef>
            </a:pPr>
            <a:r>
              <a:rPr lang="tr-TR" sz="900" b="1" dirty="0">
                <a:solidFill>
                  <a:srgbClr val="00004B"/>
                </a:solidFill>
                <a:latin typeface="Verdana" pitchFamily="34" charset="0"/>
              </a:rPr>
              <a:t>ISI</a:t>
            </a:r>
            <a:endParaRPr lang="en-US" sz="900" b="1" dirty="0">
              <a:solidFill>
                <a:srgbClr val="00004B"/>
              </a:solidFill>
              <a:latin typeface="Verdana" pitchFamily="34" charset="0"/>
            </a:endParaRPr>
          </a:p>
        </p:txBody>
      </p:sp>
      <p:sp>
        <p:nvSpPr>
          <p:cNvPr id="9" name="AutoShape 10"/>
          <p:cNvSpPr>
            <a:spLocks noChangeArrowheads="1"/>
          </p:cNvSpPr>
          <p:nvPr/>
        </p:nvSpPr>
        <p:spPr bwMode="auto">
          <a:xfrm rot="-17839948">
            <a:off x="1876425" y="1762125"/>
            <a:ext cx="1520825" cy="23812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FDBA7">
                  <a:gamma/>
                  <a:shade val="46275"/>
                  <a:invGamma/>
                </a:srgbClr>
              </a:gs>
              <a:gs pos="50000">
                <a:srgbClr val="FFDBA7"/>
              </a:gs>
              <a:gs pos="100000">
                <a:srgbClr val="FFDBA7">
                  <a:gamma/>
                  <a:shade val="46275"/>
                  <a:invGamma/>
                </a:srgbClr>
              </a:gs>
            </a:gsLst>
            <a:lin ang="5400000" scaled="1"/>
          </a:gradFill>
          <a:ln w="9525">
            <a:solidFill>
              <a:srgbClr val="00004B"/>
            </a:solidFill>
            <a:miter lim="800000"/>
            <a:headEnd/>
            <a:tailEnd/>
          </a:ln>
          <a:effectLst/>
        </p:spPr>
        <p:txBody>
          <a:bodyPr wrap="none" anchor="ctr"/>
          <a:lstStyle/>
          <a:p>
            <a:pPr algn="ctr">
              <a:lnSpc>
                <a:spcPct val="140000"/>
              </a:lnSpc>
              <a:spcBef>
                <a:spcPct val="40000"/>
              </a:spcBef>
            </a:pPr>
            <a:r>
              <a:rPr lang="tr-TR" sz="900" b="1">
                <a:solidFill>
                  <a:srgbClr val="00004B"/>
                </a:solidFill>
                <a:latin typeface="Verdana" pitchFamily="34" charset="0"/>
              </a:rPr>
              <a:t>OKSİJEN</a:t>
            </a:r>
            <a:endParaRPr lang="en-US" sz="900" b="1">
              <a:solidFill>
                <a:srgbClr val="00004B"/>
              </a:solidFill>
              <a:latin typeface="Verdana" pitchFamily="34" charset="0"/>
            </a:endParaRPr>
          </a:p>
        </p:txBody>
      </p:sp>
      <p:sp>
        <p:nvSpPr>
          <p:cNvPr id="10" name="AutoShape 11"/>
          <p:cNvSpPr>
            <a:spLocks noChangeArrowheads="1"/>
          </p:cNvSpPr>
          <p:nvPr/>
        </p:nvSpPr>
        <p:spPr bwMode="auto">
          <a:xfrm rot="-25225580">
            <a:off x="1343819" y="1777207"/>
            <a:ext cx="1530350" cy="24606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FDBA7">
                  <a:gamma/>
                  <a:shade val="46275"/>
                  <a:invGamma/>
                </a:srgbClr>
              </a:gs>
              <a:gs pos="50000">
                <a:srgbClr val="FFDBA7"/>
              </a:gs>
              <a:gs pos="100000">
                <a:srgbClr val="FFDBA7">
                  <a:gamma/>
                  <a:shade val="46275"/>
                  <a:invGamma/>
                </a:srgbClr>
              </a:gs>
            </a:gsLst>
            <a:lin ang="5400000" scaled="1"/>
          </a:gradFill>
          <a:ln w="9525">
            <a:solidFill>
              <a:srgbClr val="00004B"/>
            </a:solidFill>
            <a:miter lim="800000"/>
            <a:headEnd/>
            <a:tailEnd/>
          </a:ln>
          <a:effectLst/>
        </p:spPr>
        <p:txBody>
          <a:bodyPr wrap="none" anchor="ctr"/>
          <a:lstStyle/>
          <a:p>
            <a:pPr algn="ctr">
              <a:lnSpc>
                <a:spcPct val="140000"/>
              </a:lnSpc>
              <a:spcBef>
                <a:spcPct val="40000"/>
              </a:spcBef>
            </a:pPr>
            <a:r>
              <a:rPr lang="tr-TR" sz="900" b="1" dirty="0">
                <a:solidFill>
                  <a:srgbClr val="00004B"/>
                </a:solidFill>
                <a:latin typeface="Verdana" pitchFamily="34" charset="0"/>
              </a:rPr>
              <a:t>YANICI MADDE</a:t>
            </a:r>
            <a:endParaRPr lang="en-US" sz="900" b="1" dirty="0">
              <a:solidFill>
                <a:srgbClr val="00004B"/>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9"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par>
                          <p:cTn id="23" fill="hold">
                            <p:stCondLst>
                              <p:cond delay="2000"/>
                            </p:stCondLst>
                            <p:childTnLst>
                              <p:par>
                                <p:cTn id="24" presetID="9"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0"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3" name="Object 9"/>
          <p:cNvGraphicFramePr>
            <a:graphicFrameLocks noChangeAspect="1"/>
          </p:cNvGraphicFramePr>
          <p:nvPr>
            <p:ph idx="1"/>
          </p:nvPr>
        </p:nvGraphicFramePr>
        <p:xfrm>
          <a:off x="3481388" y="2747963"/>
          <a:ext cx="2181225" cy="1990725"/>
        </p:xfrm>
        <a:graphic>
          <a:graphicData uri="http://schemas.openxmlformats.org/presentationml/2006/ole">
            <p:oleObj spid="_x0000_s5123" name="Image" r:id="rId3" imgW="2180952" imgH="1991003" progId="">
              <p:embed/>
            </p:oleObj>
          </a:graphicData>
        </a:graphic>
      </p:graphicFrame>
      <p:sp>
        <p:nvSpPr>
          <p:cNvPr id="3" name="2 Başlık"/>
          <p:cNvSpPr>
            <a:spLocks noGrp="1"/>
          </p:cNvSpPr>
          <p:nvPr>
            <p:ph type="title"/>
          </p:nvPr>
        </p:nvSpPr>
        <p:spPr/>
        <p:txBody>
          <a:bodyPr>
            <a:normAutofit fontScale="90000"/>
          </a:bodyPr>
          <a:lstStyle/>
          <a:p>
            <a:r>
              <a:rPr lang="tr-TR" sz="4400" dirty="0" smtClean="0">
                <a:solidFill>
                  <a:srgbClr val="FF0000"/>
                </a:solidFill>
                <a:cs typeface="Times New Roman" pitchFamily="18" charset="0"/>
              </a:rPr>
              <a:t>YANGINI MEYDANA GETİREN UNSURLAR NEDENLERİ</a:t>
            </a:r>
            <a:endParaRPr lang="tr-TR" dirty="0"/>
          </a:p>
        </p:txBody>
      </p:sp>
      <p:graphicFrame>
        <p:nvGraphicFramePr>
          <p:cNvPr id="5124" name="Object 7"/>
          <p:cNvGraphicFramePr>
            <a:graphicFrameLocks noChangeAspect="1"/>
          </p:cNvGraphicFramePr>
          <p:nvPr/>
        </p:nvGraphicFramePr>
        <p:xfrm>
          <a:off x="7019925" y="1285875"/>
          <a:ext cx="1887538" cy="2214563"/>
        </p:xfrm>
        <a:graphic>
          <a:graphicData uri="http://schemas.openxmlformats.org/presentationml/2006/ole">
            <p:oleObj spid="_x0000_s5124" name="Klip" r:id="rId4" imgW="3848040" imgH="5478120" progId="">
              <p:embed/>
            </p:oleObj>
          </a:graphicData>
        </a:graphic>
      </p:graphicFrame>
      <p:graphicFrame>
        <p:nvGraphicFramePr>
          <p:cNvPr id="5125" name="Object 10"/>
          <p:cNvGraphicFramePr>
            <a:graphicFrameLocks noChangeAspect="1"/>
          </p:cNvGraphicFramePr>
          <p:nvPr/>
        </p:nvGraphicFramePr>
        <p:xfrm>
          <a:off x="6929438" y="3948113"/>
          <a:ext cx="2028825" cy="2524125"/>
        </p:xfrm>
        <a:graphic>
          <a:graphicData uri="http://schemas.openxmlformats.org/presentationml/2006/ole">
            <p:oleObj spid="_x0000_s5125" name="Image" r:id="rId5" imgW="1876190" imgH="2333333" progId="">
              <p:embed/>
            </p:oleObj>
          </a:graphicData>
        </a:graphic>
      </p:graphicFrame>
      <p:graphicFrame>
        <p:nvGraphicFramePr>
          <p:cNvPr id="5126" name="Object 11"/>
          <p:cNvGraphicFramePr>
            <a:graphicFrameLocks noChangeAspect="1"/>
          </p:cNvGraphicFramePr>
          <p:nvPr/>
        </p:nvGraphicFramePr>
        <p:xfrm>
          <a:off x="3857625" y="5067300"/>
          <a:ext cx="2571750" cy="1490663"/>
        </p:xfrm>
        <a:graphic>
          <a:graphicData uri="http://schemas.openxmlformats.org/presentationml/2006/ole">
            <p:oleObj spid="_x0000_s5126" name="Klip" r:id="rId6" imgW="4808520" imgH="2787840" progId="">
              <p:embed/>
            </p:oleObj>
          </a:graphicData>
        </a:graphic>
      </p:graphicFrame>
      <p:sp>
        <p:nvSpPr>
          <p:cNvPr id="10" name="9 Dikdörtgen"/>
          <p:cNvSpPr/>
          <p:nvPr/>
        </p:nvSpPr>
        <p:spPr>
          <a:xfrm>
            <a:off x="683568" y="1412777"/>
            <a:ext cx="6174432" cy="646331"/>
          </a:xfrm>
          <a:prstGeom prst="rect">
            <a:avLst/>
          </a:prstGeom>
        </p:spPr>
        <p:txBody>
          <a:bodyPr wrap="square">
            <a:spAutoFit/>
          </a:bodyPr>
          <a:lstStyle/>
          <a:p>
            <a:pPr marL="274320" indent="-274320">
              <a:spcBef>
                <a:spcPct val="50000"/>
              </a:spcBef>
              <a:buClr>
                <a:schemeClr val="accent3"/>
              </a:buClr>
              <a:defRPr/>
            </a:pPr>
            <a:r>
              <a:rPr lang="tr-TR" dirty="0" smtClean="0">
                <a:solidFill>
                  <a:srgbClr val="C00000"/>
                </a:solidFill>
                <a:cs typeface="Times New Roman" pitchFamily="18" charset="0"/>
              </a:rPr>
              <a:t>Yangın tamamen insan hatalarından meydana gelmektedir,bu hatalar.</a:t>
            </a:r>
          </a:p>
        </p:txBody>
      </p:sp>
      <p:sp>
        <p:nvSpPr>
          <p:cNvPr id="11" name="10 Dikdörtgen"/>
          <p:cNvSpPr/>
          <p:nvPr/>
        </p:nvSpPr>
        <p:spPr>
          <a:xfrm>
            <a:off x="683568" y="2204864"/>
            <a:ext cx="2736304" cy="3250121"/>
          </a:xfrm>
          <a:prstGeom prst="rect">
            <a:avLst/>
          </a:prstGeom>
        </p:spPr>
        <p:txBody>
          <a:bodyPr wrap="square">
            <a:spAutoFit/>
          </a:bodyPr>
          <a:lstStyle/>
          <a:p>
            <a:pPr marL="274320" indent="-274320">
              <a:lnSpc>
                <a:spcPct val="90000"/>
              </a:lnSpc>
              <a:spcBef>
                <a:spcPct val="50000"/>
              </a:spcBef>
              <a:buClr>
                <a:schemeClr val="accent3"/>
              </a:buClr>
              <a:buFont typeface="Wingdings 2"/>
              <a:buChar char=""/>
              <a:defRPr/>
            </a:pPr>
            <a:r>
              <a:rPr lang="tr-TR" dirty="0" smtClean="0">
                <a:solidFill>
                  <a:schemeClr val="tx1">
                    <a:lumMod val="95000"/>
                    <a:lumOff val="5000"/>
                  </a:schemeClr>
                </a:solidFill>
                <a:cs typeface="Times New Roman" pitchFamily="18" charset="0"/>
              </a:rPr>
              <a:t>1- Bilgisizlik</a:t>
            </a:r>
          </a:p>
          <a:p>
            <a:pPr marL="274320" indent="-274320">
              <a:lnSpc>
                <a:spcPct val="70000"/>
              </a:lnSpc>
              <a:spcBef>
                <a:spcPct val="50000"/>
              </a:spcBef>
              <a:buClr>
                <a:schemeClr val="accent3"/>
              </a:buClr>
              <a:buFont typeface="Wingdings 2"/>
              <a:buChar char=""/>
              <a:defRPr/>
            </a:pPr>
            <a:r>
              <a:rPr lang="tr-TR" dirty="0" smtClean="0">
                <a:solidFill>
                  <a:srgbClr val="FF0000"/>
                </a:solidFill>
                <a:cs typeface="Times New Roman" pitchFamily="18" charset="0"/>
              </a:rPr>
              <a:t>2- Tedbirsizlik</a:t>
            </a:r>
          </a:p>
          <a:p>
            <a:pPr marL="274320" indent="-274320">
              <a:lnSpc>
                <a:spcPct val="80000"/>
              </a:lnSpc>
              <a:spcBef>
                <a:spcPct val="50000"/>
              </a:spcBef>
              <a:buClr>
                <a:schemeClr val="accent3"/>
              </a:buClr>
              <a:buFont typeface="Wingdings 2"/>
              <a:buChar char=""/>
              <a:defRPr/>
            </a:pPr>
            <a:r>
              <a:rPr lang="tr-TR" dirty="0" smtClean="0">
                <a:solidFill>
                  <a:schemeClr val="tx1">
                    <a:lumMod val="95000"/>
                    <a:lumOff val="5000"/>
                  </a:schemeClr>
                </a:solidFill>
                <a:cs typeface="Times New Roman" pitchFamily="18" charset="0"/>
              </a:rPr>
              <a:t>3- İhmal</a:t>
            </a:r>
          </a:p>
          <a:p>
            <a:pPr marL="274320" indent="-274320">
              <a:lnSpc>
                <a:spcPct val="80000"/>
              </a:lnSpc>
              <a:spcBef>
                <a:spcPct val="50000"/>
              </a:spcBef>
              <a:buClr>
                <a:schemeClr val="accent3"/>
              </a:buClr>
              <a:buFont typeface="Wingdings 2"/>
              <a:buChar char=""/>
              <a:defRPr/>
            </a:pPr>
            <a:r>
              <a:rPr lang="tr-TR" dirty="0" smtClean="0">
                <a:solidFill>
                  <a:srgbClr val="FF0000"/>
                </a:solidFill>
                <a:cs typeface="Times New Roman" pitchFamily="18" charset="0"/>
              </a:rPr>
              <a:t>4- Sigara ve kibrit</a:t>
            </a:r>
          </a:p>
          <a:p>
            <a:pPr marL="274320" indent="-274320">
              <a:lnSpc>
                <a:spcPct val="80000"/>
              </a:lnSpc>
              <a:spcBef>
                <a:spcPct val="50000"/>
              </a:spcBef>
              <a:buClr>
                <a:schemeClr val="accent3"/>
              </a:buClr>
              <a:buFont typeface="Wingdings 2"/>
              <a:buChar char=""/>
              <a:defRPr/>
            </a:pPr>
            <a:r>
              <a:rPr lang="tr-TR" dirty="0" smtClean="0">
                <a:solidFill>
                  <a:schemeClr val="tx1">
                    <a:lumMod val="95000"/>
                    <a:lumOff val="5000"/>
                  </a:schemeClr>
                </a:solidFill>
                <a:cs typeface="Times New Roman" pitchFamily="18" charset="0"/>
              </a:rPr>
              <a:t>5- Kıvılcım</a:t>
            </a:r>
          </a:p>
          <a:p>
            <a:pPr marL="274320" indent="-274320">
              <a:lnSpc>
                <a:spcPct val="80000"/>
              </a:lnSpc>
              <a:spcBef>
                <a:spcPct val="50000"/>
              </a:spcBef>
              <a:buClr>
                <a:schemeClr val="accent3"/>
              </a:buClr>
              <a:buFont typeface="Wingdings 2"/>
              <a:buChar char=""/>
              <a:defRPr/>
            </a:pPr>
            <a:r>
              <a:rPr lang="tr-TR" dirty="0" smtClean="0">
                <a:solidFill>
                  <a:srgbClr val="FF0000"/>
                </a:solidFill>
                <a:cs typeface="Times New Roman" pitchFamily="18" charset="0"/>
              </a:rPr>
              <a:t>6- Elektrik</a:t>
            </a:r>
          </a:p>
          <a:p>
            <a:pPr marL="274320" indent="-274320">
              <a:lnSpc>
                <a:spcPct val="80000"/>
              </a:lnSpc>
              <a:spcBef>
                <a:spcPct val="50000"/>
              </a:spcBef>
              <a:buClr>
                <a:schemeClr val="accent3"/>
              </a:buClr>
              <a:buFont typeface="Wingdings 2"/>
              <a:buChar char=""/>
              <a:defRPr/>
            </a:pPr>
            <a:r>
              <a:rPr lang="tr-TR" dirty="0" smtClean="0">
                <a:solidFill>
                  <a:schemeClr val="tx1">
                    <a:lumMod val="95000"/>
                    <a:lumOff val="5000"/>
                  </a:schemeClr>
                </a:solidFill>
                <a:cs typeface="Times New Roman" pitchFamily="18" charset="0"/>
              </a:rPr>
              <a:t>7- Yayılma Dağılma</a:t>
            </a:r>
          </a:p>
          <a:p>
            <a:pPr marL="274320" indent="-274320">
              <a:lnSpc>
                <a:spcPct val="80000"/>
              </a:lnSpc>
              <a:spcBef>
                <a:spcPct val="50000"/>
              </a:spcBef>
              <a:buClr>
                <a:schemeClr val="accent3"/>
              </a:buClr>
              <a:buFont typeface="Wingdings 2"/>
              <a:buChar char=""/>
              <a:defRPr/>
            </a:pPr>
            <a:r>
              <a:rPr lang="tr-TR" dirty="0" smtClean="0">
                <a:solidFill>
                  <a:srgbClr val="FF0000"/>
                </a:solidFill>
                <a:cs typeface="Times New Roman" pitchFamily="18" charset="0"/>
              </a:rPr>
              <a:t>8- Sabotaj</a:t>
            </a:r>
          </a:p>
          <a:p>
            <a:pPr marL="274320" indent="-274320">
              <a:spcBef>
                <a:spcPct val="50000"/>
              </a:spcBef>
              <a:buClr>
                <a:schemeClr val="accent3"/>
              </a:buClr>
              <a:buFont typeface="Wingdings 2"/>
              <a:buChar char=""/>
              <a:defRPr/>
            </a:pPr>
            <a:r>
              <a:rPr lang="tr-TR" dirty="0" smtClean="0">
                <a:solidFill>
                  <a:schemeClr val="tx1">
                    <a:lumMod val="95000"/>
                    <a:lumOff val="5000"/>
                  </a:schemeClr>
                </a:solidFill>
                <a:cs typeface="Times New Roman" pitchFamily="18" charset="0"/>
              </a:rPr>
              <a:t>9- Kazalar</a:t>
            </a:r>
            <a:endParaRPr lang="tr-TR" dirty="0" smtClean="0">
              <a:solidFill>
                <a:schemeClr val="tx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 calcmode="lin" valueType="num">
                                      <p:cBhvr additive="base">
                                        <p:cTn id="25"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 calcmode="lin" valueType="num">
                                      <p:cBhvr additive="base">
                                        <p:cTn id="31"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 calcmode="lin" valueType="num">
                                      <p:cBhvr additive="base">
                                        <p:cTn id="37"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1">
                                            <p:txEl>
                                              <p:pRg st="4" end="4"/>
                                            </p:txEl>
                                          </p:spTgt>
                                        </p:tgtEl>
                                        <p:attrNameLst>
                                          <p:attrName>style.visibility</p:attrName>
                                        </p:attrNameLst>
                                      </p:cBhvr>
                                      <p:to>
                                        <p:strVal val="visible"/>
                                      </p:to>
                                    </p:set>
                                    <p:anim calcmode="lin" valueType="num">
                                      <p:cBhvr additive="base">
                                        <p:cTn id="43"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1">
                                            <p:txEl>
                                              <p:pRg st="5" end="5"/>
                                            </p:txEl>
                                          </p:spTgt>
                                        </p:tgtEl>
                                        <p:attrNameLst>
                                          <p:attrName>style.visibility</p:attrName>
                                        </p:attrNameLst>
                                      </p:cBhvr>
                                      <p:to>
                                        <p:strVal val="visible"/>
                                      </p:to>
                                    </p:set>
                                    <p:anim calcmode="lin" valueType="num">
                                      <p:cBhvr additive="base">
                                        <p:cTn id="49" dur="500" fill="hold"/>
                                        <p:tgtEl>
                                          <p:spTgt spid="11">
                                            <p:txEl>
                                              <p:pRg st="5" end="5"/>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1">
                                            <p:txEl>
                                              <p:pRg st="6" end="6"/>
                                            </p:txEl>
                                          </p:spTgt>
                                        </p:tgtEl>
                                        <p:attrNameLst>
                                          <p:attrName>style.visibility</p:attrName>
                                        </p:attrNameLst>
                                      </p:cBhvr>
                                      <p:to>
                                        <p:strVal val="visible"/>
                                      </p:to>
                                    </p:set>
                                    <p:anim calcmode="lin" valueType="num">
                                      <p:cBhvr additive="base">
                                        <p:cTn id="55" dur="500" fill="hold"/>
                                        <p:tgtEl>
                                          <p:spTgt spid="11">
                                            <p:txEl>
                                              <p:pRg st="6" end="6"/>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11">
                                            <p:txEl>
                                              <p:pRg st="7" end="7"/>
                                            </p:txEl>
                                          </p:spTgt>
                                        </p:tgtEl>
                                        <p:attrNameLst>
                                          <p:attrName>style.visibility</p:attrName>
                                        </p:attrNameLst>
                                      </p:cBhvr>
                                      <p:to>
                                        <p:strVal val="visible"/>
                                      </p:to>
                                    </p:set>
                                    <p:anim calcmode="lin" valueType="num">
                                      <p:cBhvr additive="base">
                                        <p:cTn id="61" dur="500" fill="hold"/>
                                        <p:tgtEl>
                                          <p:spTgt spid="11">
                                            <p:txEl>
                                              <p:pRg st="7" end="7"/>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11">
                                            <p:txEl>
                                              <p:pRg st="8" end="8"/>
                                            </p:txEl>
                                          </p:spTgt>
                                        </p:tgtEl>
                                        <p:attrNameLst>
                                          <p:attrName>style.visibility</p:attrName>
                                        </p:attrNameLst>
                                      </p:cBhvr>
                                      <p:to>
                                        <p:strVal val="visible"/>
                                      </p:to>
                                    </p:set>
                                    <p:anim calcmode="lin" valueType="num">
                                      <p:cBhvr additive="base">
                                        <p:cTn id="67" dur="500" fill="hold"/>
                                        <p:tgtEl>
                                          <p:spTgt spid="11">
                                            <p:txEl>
                                              <p:pRg st="8" end="8"/>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1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92500" lnSpcReduction="20000"/>
          </a:bodyPr>
          <a:lstStyle/>
          <a:p>
            <a:r>
              <a:rPr lang="tr-TR" dirty="0" smtClean="0">
                <a:latin typeface="Times New Roman" pitchFamily="18" charset="0"/>
              </a:rPr>
              <a:t>Yangının Büyüme Hızı,</a:t>
            </a:r>
          </a:p>
          <a:p>
            <a:pPr marL="457200" indent="-457200">
              <a:spcBef>
                <a:spcPct val="50000"/>
              </a:spcBef>
              <a:buClr>
                <a:srgbClr val="FF0000"/>
              </a:buClr>
              <a:buFont typeface="Wingdings 3" pitchFamily="18" charset="2"/>
              <a:buChar char="u"/>
              <a:defRPr/>
            </a:pPr>
            <a:r>
              <a:rPr lang="tr-TR" dirty="0" smtClean="0">
                <a:latin typeface="Times New Roman" pitchFamily="18" charset="0"/>
              </a:rPr>
              <a:t>Yüksek Sıcaklık Tehlikesi,</a:t>
            </a:r>
          </a:p>
          <a:p>
            <a:pPr marL="457200" indent="-457200">
              <a:spcBef>
                <a:spcPct val="50000"/>
              </a:spcBef>
              <a:buClr>
                <a:srgbClr val="FF0000"/>
              </a:buClr>
              <a:buFont typeface="Wingdings 3" pitchFamily="18" charset="2"/>
              <a:buChar char="u"/>
              <a:defRPr/>
            </a:pPr>
            <a:r>
              <a:rPr lang="tr-TR" dirty="0" smtClean="0">
                <a:latin typeface="Times New Roman" pitchFamily="18" charset="0"/>
              </a:rPr>
              <a:t>Yangın Bileşenlerinin Yangının yayılmasına Etkileri,</a:t>
            </a:r>
          </a:p>
          <a:p>
            <a:pPr marL="457200" indent="-457200">
              <a:spcBef>
                <a:spcPct val="50000"/>
              </a:spcBef>
              <a:buClr>
                <a:srgbClr val="FF0000"/>
              </a:buClr>
              <a:buFont typeface="Wingdings 3" pitchFamily="18" charset="2"/>
              <a:buChar char="u"/>
              <a:defRPr/>
            </a:pPr>
            <a:r>
              <a:rPr lang="tr-TR" dirty="0" smtClean="0">
                <a:latin typeface="Times New Roman" pitchFamily="18" charset="0"/>
              </a:rPr>
              <a:t>Yangının Safhalarındaki Tehlikeler,</a:t>
            </a:r>
          </a:p>
          <a:p>
            <a:pPr marL="457200" indent="-457200">
              <a:spcBef>
                <a:spcPct val="50000"/>
              </a:spcBef>
              <a:buClr>
                <a:srgbClr val="FF0000"/>
              </a:buClr>
              <a:buFont typeface="Wingdings 3" pitchFamily="18" charset="2"/>
              <a:buChar char="u"/>
              <a:defRPr/>
            </a:pPr>
            <a:r>
              <a:rPr lang="tr-TR" dirty="0" smtClean="0">
                <a:latin typeface="Times New Roman" pitchFamily="18" charset="0"/>
              </a:rPr>
              <a:t> Zehirli Gazların Oluşturduğu Solunum Zorluğu Tehlikesi,</a:t>
            </a:r>
          </a:p>
          <a:p>
            <a:pPr marL="457200" indent="-457200" algn="just">
              <a:spcBef>
                <a:spcPct val="50000"/>
              </a:spcBef>
              <a:buClr>
                <a:srgbClr val="FF0000"/>
              </a:buClr>
              <a:buFont typeface="Wingdings 3" pitchFamily="18" charset="2"/>
              <a:buChar char="u"/>
              <a:defRPr/>
            </a:pPr>
            <a:r>
              <a:rPr lang="tr-TR" dirty="0" smtClean="0">
                <a:latin typeface="Times New Roman" pitchFamily="18" charset="0"/>
              </a:rPr>
              <a:t>Patlama Tehlikesi,</a:t>
            </a:r>
          </a:p>
          <a:p>
            <a:pPr marL="457200" indent="-457200" algn="just">
              <a:spcBef>
                <a:spcPct val="50000"/>
              </a:spcBef>
              <a:buClr>
                <a:srgbClr val="FF0000"/>
              </a:buClr>
              <a:buFont typeface="Wingdings 3" pitchFamily="18" charset="2"/>
              <a:buChar char="u"/>
              <a:defRPr/>
            </a:pPr>
            <a:r>
              <a:rPr lang="tr-TR" dirty="0" smtClean="0">
                <a:latin typeface="Times New Roman" pitchFamily="18" charset="0"/>
              </a:rPr>
              <a:t>Çökme Tehlikesi,</a:t>
            </a:r>
          </a:p>
          <a:p>
            <a:pPr marL="457200" indent="-457200" algn="just">
              <a:spcBef>
                <a:spcPct val="50000"/>
              </a:spcBef>
              <a:buClr>
                <a:srgbClr val="FF0000"/>
              </a:buClr>
              <a:buFont typeface="Wingdings 3" pitchFamily="18" charset="2"/>
              <a:buChar char="u"/>
              <a:defRPr/>
            </a:pPr>
            <a:r>
              <a:rPr lang="tr-TR" dirty="0" smtClean="0">
                <a:latin typeface="Times New Roman" pitchFamily="18" charset="0"/>
              </a:rPr>
              <a:t>Elektrik Tehlikesi ve</a:t>
            </a:r>
          </a:p>
          <a:p>
            <a:pPr marL="457200" indent="-457200" algn="just">
              <a:spcBef>
                <a:spcPct val="50000"/>
              </a:spcBef>
              <a:buClr>
                <a:srgbClr val="FF0000"/>
              </a:buClr>
              <a:buFont typeface="Wingdings 3" pitchFamily="18" charset="2"/>
              <a:buChar char="u"/>
              <a:defRPr/>
            </a:pPr>
            <a:r>
              <a:rPr lang="tr-TR" dirty="0" smtClean="0">
                <a:latin typeface="Times New Roman" pitchFamily="18" charset="0"/>
              </a:rPr>
              <a:t>Kimyasal Tehlike.</a:t>
            </a:r>
          </a:p>
          <a:p>
            <a:endParaRPr lang="tr-TR" dirty="0"/>
          </a:p>
        </p:txBody>
      </p:sp>
      <p:sp>
        <p:nvSpPr>
          <p:cNvPr id="3" name="2 Başlık"/>
          <p:cNvSpPr>
            <a:spLocks noGrp="1"/>
          </p:cNvSpPr>
          <p:nvPr>
            <p:ph type="title"/>
          </p:nvPr>
        </p:nvSpPr>
        <p:spPr/>
        <p:txBody>
          <a:bodyPr>
            <a:normAutofit/>
          </a:bodyPr>
          <a:lstStyle/>
          <a:p>
            <a:r>
              <a:rPr lang="tr-TR" sz="2800" dirty="0" smtClean="0">
                <a:solidFill>
                  <a:schemeClr val="tx1"/>
                </a:solidFill>
                <a:latin typeface="Times New Roman" pitchFamily="18" charset="0"/>
              </a:rPr>
              <a:t>YANGIN YERİNDEKİ TEHLİKELER</a:t>
            </a:r>
            <a:br>
              <a:rPr lang="tr-TR" sz="2800" dirty="0" smtClean="0">
                <a:solidFill>
                  <a:schemeClr val="tx1"/>
                </a:solidFill>
                <a:latin typeface="Times New Roman" pitchFamily="18" charset="0"/>
              </a:rPr>
            </a:br>
            <a:endParaRPr lang="tr-TR" sz="2800"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139952" y="1988841"/>
            <a:ext cx="4546848" cy="2952328"/>
          </a:xfrm>
        </p:spPr>
        <p:txBody>
          <a:bodyPr/>
          <a:lstStyle/>
          <a:p>
            <a:r>
              <a:rPr lang="tr-TR" sz="3200" b="1" u="sng" dirty="0" smtClean="0">
                <a:solidFill>
                  <a:srgbClr val="262626"/>
                </a:solidFill>
                <a:latin typeface="Calibri" pitchFamily="34" charset="0"/>
              </a:rPr>
              <a:t>A </a:t>
            </a:r>
            <a:r>
              <a:rPr lang="tr-TR" sz="2400" b="1" u="sng" dirty="0" smtClean="0">
                <a:solidFill>
                  <a:srgbClr val="262626"/>
                </a:solidFill>
                <a:latin typeface="Calibri" pitchFamily="34" charset="0"/>
              </a:rPr>
              <a:t>TÜRÜ YANGIN</a:t>
            </a:r>
            <a:r>
              <a:rPr lang="tr-TR" sz="2400" b="1" dirty="0" smtClean="0">
                <a:solidFill>
                  <a:srgbClr val="262626"/>
                </a:solidFill>
                <a:latin typeface="Calibri" pitchFamily="34" charset="0"/>
              </a:rPr>
              <a:t>             YANICI KATI          MADDELER (ODUN,KÖMÜR, KAĞIT, OT, DOKUMALAR VB.)    YANGINIDIR.</a:t>
            </a:r>
            <a:endParaRPr lang="tr-TR" dirty="0"/>
          </a:p>
        </p:txBody>
      </p:sp>
      <p:sp>
        <p:nvSpPr>
          <p:cNvPr id="3" name="2 Başlık"/>
          <p:cNvSpPr>
            <a:spLocks noGrp="1"/>
          </p:cNvSpPr>
          <p:nvPr>
            <p:ph type="title"/>
          </p:nvPr>
        </p:nvSpPr>
        <p:spPr/>
        <p:txBody>
          <a:bodyPr/>
          <a:lstStyle/>
          <a:p>
            <a:r>
              <a:rPr lang="tr-TR" dirty="0" smtClean="0">
                <a:solidFill>
                  <a:srgbClr val="FF0000"/>
                </a:solidFill>
              </a:rPr>
              <a:t>YANGIN TÜRLERİ</a:t>
            </a:r>
            <a:endParaRPr lang="tr-TR" dirty="0"/>
          </a:p>
        </p:txBody>
      </p:sp>
      <p:graphicFrame>
        <p:nvGraphicFramePr>
          <p:cNvPr id="4" name="Object 2"/>
          <p:cNvGraphicFramePr>
            <a:graphicFrameLocks noChangeAspect="1"/>
          </p:cNvGraphicFramePr>
          <p:nvPr/>
        </p:nvGraphicFramePr>
        <p:xfrm>
          <a:off x="4644008" y="4293096"/>
          <a:ext cx="2287587" cy="1312862"/>
        </p:xfrm>
        <a:graphic>
          <a:graphicData uri="http://schemas.openxmlformats.org/presentationml/2006/ole">
            <p:oleObj spid="_x0000_s1026" name="Klip" r:id="rId3" imgW="2287080" imgH="1313640" progId="">
              <p:embed/>
            </p:oleObj>
          </a:graphicData>
        </a:graphic>
      </p:graphicFrame>
      <p:graphicFrame>
        <p:nvGraphicFramePr>
          <p:cNvPr id="5" name="Object 3"/>
          <p:cNvGraphicFramePr>
            <a:graphicFrameLocks noChangeAspect="1"/>
          </p:cNvGraphicFramePr>
          <p:nvPr/>
        </p:nvGraphicFramePr>
        <p:xfrm>
          <a:off x="899592" y="4365104"/>
          <a:ext cx="2286000" cy="1270000"/>
        </p:xfrm>
        <a:graphic>
          <a:graphicData uri="http://schemas.openxmlformats.org/presentationml/2006/ole">
            <p:oleObj spid="_x0000_s1027" name="Klip" r:id="rId4" imgW="2286360" imgH="1269720" progId="">
              <p:embed/>
            </p:oleObj>
          </a:graphicData>
        </a:graphic>
      </p:graphicFrame>
      <p:pic>
        <p:nvPicPr>
          <p:cNvPr id="6" name="Picture 6" descr="buildingfire1"/>
          <p:cNvPicPr>
            <a:picLocks noChangeAspect="1" noChangeArrowheads="1"/>
          </p:cNvPicPr>
          <p:nvPr/>
        </p:nvPicPr>
        <p:blipFill>
          <a:blip r:embed="rId5" cstate="print"/>
          <a:srcRect/>
          <a:stretch>
            <a:fillRect/>
          </a:stretch>
        </p:blipFill>
        <p:spPr>
          <a:xfrm>
            <a:off x="827584" y="1772816"/>
            <a:ext cx="2411412" cy="23383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Righ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252</TotalTime>
  <Words>494</Words>
  <Application>Microsoft Office PowerPoint</Application>
  <PresentationFormat>Ekran Gösterisi (4:3)</PresentationFormat>
  <Paragraphs>100</Paragraphs>
  <Slides>20</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3</vt:i4>
      </vt:variant>
      <vt:variant>
        <vt:lpstr>Slayt Başlıkları</vt:lpstr>
      </vt:variant>
      <vt:variant>
        <vt:i4>20</vt:i4>
      </vt:variant>
    </vt:vector>
  </HeadingPairs>
  <TitlesOfParts>
    <vt:vector size="24" baseType="lpstr">
      <vt:lpstr>Kalabalık</vt:lpstr>
      <vt:lpstr>Image</vt:lpstr>
      <vt:lpstr>Klip</vt:lpstr>
      <vt:lpstr>Bit Eşlem Resmi</vt:lpstr>
      <vt:lpstr>Slayt 1</vt:lpstr>
      <vt:lpstr>Slayt 2</vt:lpstr>
      <vt:lpstr>Slayt 3</vt:lpstr>
      <vt:lpstr>YANGIN</vt:lpstr>
      <vt:lpstr>Slayt 5</vt:lpstr>
      <vt:lpstr>     YANMA KOŞULLARI</vt:lpstr>
      <vt:lpstr>YANGINI MEYDANA GETİREN UNSURLAR NEDENLERİ</vt:lpstr>
      <vt:lpstr>YANGIN YERİNDEKİ TEHLİKELER </vt:lpstr>
      <vt:lpstr>YANGIN TÜRLERİ</vt:lpstr>
      <vt:lpstr>Slayt 10</vt:lpstr>
      <vt:lpstr>Slayt 11</vt:lpstr>
      <vt:lpstr>Slayt 12</vt:lpstr>
      <vt:lpstr>Slayt 13</vt:lpstr>
      <vt:lpstr>Slayt 14</vt:lpstr>
      <vt:lpstr>YANGIN SÖNDÜRME MADDELERİ</vt:lpstr>
      <vt:lpstr>Slayt 16</vt:lpstr>
      <vt:lpstr>Söndürücü Kullanımı  Pimi Çek                   Ateşe Tut            Sık                 Süpür  </vt:lpstr>
      <vt:lpstr>Slayt 18</vt:lpstr>
      <vt:lpstr>Slayt 19</vt:lpstr>
      <vt:lpstr>Slayt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Yangın</dc:title>
  <dc:creator>Hastane</dc:creator>
  <cp:lastModifiedBy>Sermin TEKİN</cp:lastModifiedBy>
  <cp:revision>54</cp:revision>
  <dcterms:modified xsi:type="dcterms:W3CDTF">2021-10-06T06:45:36Z</dcterms:modified>
</cp:coreProperties>
</file>